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7"/>
  </p:notesMasterIdLst>
  <p:sldIdLst>
    <p:sldId id="382" r:id="rId2"/>
    <p:sldId id="311" r:id="rId3"/>
    <p:sldId id="357" r:id="rId4"/>
    <p:sldId id="318" r:id="rId5"/>
    <p:sldId id="355" r:id="rId6"/>
    <p:sldId id="358" r:id="rId7"/>
    <p:sldId id="326" r:id="rId8"/>
    <p:sldId id="323" r:id="rId9"/>
    <p:sldId id="365" r:id="rId10"/>
    <p:sldId id="325" r:id="rId11"/>
    <p:sldId id="327" r:id="rId12"/>
    <p:sldId id="328" r:id="rId13"/>
    <p:sldId id="330" r:id="rId14"/>
    <p:sldId id="333" r:id="rId15"/>
    <p:sldId id="359" r:id="rId16"/>
    <p:sldId id="334" r:id="rId17"/>
    <p:sldId id="335" r:id="rId18"/>
    <p:sldId id="378" r:id="rId19"/>
    <p:sldId id="337" r:id="rId20"/>
    <p:sldId id="381" r:id="rId21"/>
    <p:sldId id="341" r:id="rId22"/>
    <p:sldId id="360" r:id="rId23"/>
    <p:sldId id="343" r:id="rId24"/>
    <p:sldId id="344" r:id="rId25"/>
    <p:sldId id="379" r:id="rId26"/>
    <p:sldId id="345" r:id="rId27"/>
    <p:sldId id="376" r:id="rId28"/>
    <p:sldId id="346" r:id="rId29"/>
    <p:sldId id="380" r:id="rId30"/>
    <p:sldId id="347" r:id="rId31"/>
    <p:sldId id="348" r:id="rId32"/>
    <p:sldId id="349" r:id="rId33"/>
    <p:sldId id="370" r:id="rId34"/>
    <p:sldId id="377" r:id="rId35"/>
    <p:sldId id="374" r:id="rId3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경기천년제목 Bold" panose="02020803020101020101" pitchFamily="18" charset="-127"/>
      <p:bold r:id="rId42"/>
    </p:embeddedFont>
    <p:embeddedFont>
      <p:font typeface="나눔바른고딕" panose="020B0603020101020101" pitchFamily="50" charset="-127"/>
      <p:regular r:id="rId43"/>
      <p:bold r:id="rId44"/>
    </p:embeddedFont>
    <p:embeddedFont>
      <p:font typeface="나눔명조 ExtraBold" panose="020B0600000101010101" charset="-127"/>
      <p:bold r:id="rId45"/>
    </p:embeddedFont>
    <p:embeddedFont>
      <p:font typeface="HY신명조" panose="02030600000101010101" pitchFamily="18" charset="-127"/>
      <p:regular r:id="rId46"/>
    </p:embeddedFont>
    <p:embeddedFont>
      <p:font typeface="맑은 고딕" panose="020B0503020000020004" pitchFamily="50" charset="-127"/>
      <p:regular r:id="rId47"/>
      <p:bold r:id="rId48"/>
    </p:embeddedFont>
    <p:embeddedFont>
      <p:font typeface="Helvetica" panose="020B060402020202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나눔명조" panose="020B0600000101010101" charset="-127"/>
      <p:regular r:id="rId55"/>
      <p:bold r:id="rId56"/>
    </p:embeddedFont>
    <p:embeddedFont>
      <p:font typeface="맑은 고딕" panose="020B0503020000020004" pitchFamily="50" charset="-127"/>
      <p:regular r:id="rId47"/>
      <p:bold r:id="rId4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4156" userDrawn="1">
          <p15:clr>
            <a:srgbClr val="A4A3A4"/>
          </p15:clr>
        </p15:guide>
        <p15:guide id="3" pos="5511" userDrawn="1">
          <p15:clr>
            <a:srgbClr val="A4A3A4"/>
          </p15:clr>
        </p15:guide>
        <p15:guide id="4" pos="2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C01"/>
    <a:srgbClr val="3498DB"/>
    <a:srgbClr val="DD2B0A"/>
    <a:srgbClr val="00A652"/>
    <a:srgbClr val="0262C1"/>
    <a:srgbClr val="009999"/>
    <a:srgbClr val="4DB9D3"/>
    <a:srgbClr val="5B9BD5"/>
    <a:srgbClr val="1F3983"/>
    <a:srgbClr val="D44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90479" autoAdjust="0"/>
  </p:normalViewPr>
  <p:slideViewPr>
    <p:cSldViewPr snapToGrid="0">
      <p:cViewPr varScale="1">
        <p:scale>
          <a:sx n="98" d="100"/>
          <a:sy n="98" d="100"/>
        </p:scale>
        <p:origin x="186" y="78"/>
      </p:cViewPr>
      <p:guideLst>
        <p:guide orient="horz" pos="4156"/>
        <p:guide pos="5511"/>
        <p:guide pos="249"/>
      </p:guideLst>
    </p:cSldViewPr>
  </p:slideViewPr>
  <p:outlineViewPr>
    <p:cViewPr>
      <p:scale>
        <a:sx n="33" d="100"/>
        <a:sy n="33" d="100"/>
      </p:scale>
      <p:origin x="0" y="-229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74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신고접수</c:v>
                </c:pt>
              </c:strCache>
            </c:strRef>
          </c:tx>
          <c:spPr>
            <a:ln w="44450" cap="rnd">
              <a:solidFill>
                <a:srgbClr val="0262C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15875">
                <a:solidFill>
                  <a:srgbClr val="0262C1"/>
                </a:solidFill>
              </a:ln>
              <a:effectLst/>
            </c:spPr>
          </c:marker>
          <c:dLbls>
            <c:dLbl>
              <c:idx val="9"/>
              <c:layout>
                <c:manualLayout>
                  <c:x val="-5.763234247536296E-2"/>
                  <c:y val="-6.45331894837283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6D1-164D-8258-DEF2DFF0D2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5.2016332320238959E-2"/>
                  <c:y val="-6.388349624610238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ln>
                          <a:solidFill>
                            <a:srgbClr val="0262C1">
                              <a:alpha val="0"/>
                            </a:srgbClr>
                          </a:solidFill>
                        </a:ln>
                        <a:solidFill>
                          <a:srgbClr val="0262C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defRPr>
                    </a:pPr>
                    <a:r>
                      <a:rPr lang="en-US" altLang="ko-K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17.782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ln>
                        <a:solidFill>
                          <a:srgbClr val="0262C1">
                            <a:alpha val="0"/>
                          </a:srgbClr>
                        </a:solidFill>
                      </a:ln>
                      <a:solidFill>
                        <a:srgbClr val="0262C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defRPr>
                  </a:pPr>
                  <a:endParaRPr lang="ko-K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6D1-164D-8258-DEF2DFF0D2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6D1-164D-8258-DEF2DFF0D2BC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4.2483562553359985E-2"/>
                  <c:y val="-6.2161371228842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2.1583731211492689E-3"/>
                  <c:y val="-3.50883294279608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ln>
                          <a:solidFill>
                            <a:srgbClr val="0262C1">
                              <a:alpha val="0"/>
                            </a:srgbClr>
                          </a:solidFill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defRPr>
                    </a:pPr>
                    <a:fld id="{AFAEC5F9-1958-403A-A75F-E7131BEB843D}" type="VALUE">
                      <a:rPr lang="en-US" altLang="ko-KR" sz="1500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a:pPr>
                        <a:defRPr sz="1100" b="1">
                          <a:ln>
                            <a:solidFill>
                              <a:srgbClr val="0262C1">
                                <a:alpha val="0"/>
                              </a:srgbClr>
                            </a:solidFill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defRPr>
                      </a:pPr>
                      <a:t>[값]</a:t>
                    </a:fld>
                    <a:endParaRPr lang="ko-KR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ln>
                        <a:solidFill>
                          <a:srgbClr val="0262C1">
                            <a:alpha val="0"/>
                          </a:srgbClr>
                        </a:solidFill>
                      </a:ln>
                      <a:solidFill>
                        <a:schemeClr val="accent5">
                          <a:lumMod val="7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defRPr>
                  </a:pPr>
                  <a:endParaRPr lang="ko-K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ln>
                      <a:solidFill>
                        <a:srgbClr val="0262C1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Sheet1!$B$2:$B$17</c:f>
              <c:numCache>
                <c:formatCode>#,##0</c:formatCode>
                <c:ptCount val="16"/>
                <c:pt idx="0">
                  <c:v>6998</c:v>
                </c:pt>
                <c:pt idx="1">
                  <c:v>8000</c:v>
                </c:pt>
                <c:pt idx="2">
                  <c:v>8903</c:v>
                </c:pt>
                <c:pt idx="3">
                  <c:v>9478</c:v>
                </c:pt>
                <c:pt idx="4">
                  <c:v>9570</c:v>
                </c:pt>
                <c:pt idx="5">
                  <c:v>9309</c:v>
                </c:pt>
                <c:pt idx="6">
                  <c:v>9199</c:v>
                </c:pt>
                <c:pt idx="7">
                  <c:v>10146</c:v>
                </c:pt>
                <c:pt idx="8">
                  <c:v>10943</c:v>
                </c:pt>
                <c:pt idx="9">
                  <c:v>13076</c:v>
                </c:pt>
                <c:pt idx="10">
                  <c:v>17791</c:v>
                </c:pt>
                <c:pt idx="11">
                  <c:v>19203</c:v>
                </c:pt>
                <c:pt idx="12">
                  <c:v>29671</c:v>
                </c:pt>
                <c:pt idx="13">
                  <c:v>34166</c:v>
                </c:pt>
                <c:pt idx="14">
                  <c:v>36417</c:v>
                </c:pt>
                <c:pt idx="15">
                  <c:v>41389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D6D1-164D-8258-DEF2DFF0D2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아동학대사례</c:v>
                </c:pt>
              </c:strCache>
            </c:strRef>
          </c:tx>
          <c:spPr>
            <a:ln w="44450" cap="rnd">
              <a:solidFill>
                <a:srgbClr val="00A652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15875">
                <a:solidFill>
                  <a:srgbClr val="00A652"/>
                </a:solidFill>
              </a:ln>
              <a:effectLst/>
            </c:spPr>
          </c:marker>
          <c:dLbls>
            <c:dLbl>
              <c:idx val="9"/>
              <c:layout>
                <c:manualLayout>
                  <c:x val="-4.9218569306158554E-2"/>
                  <c:y val="-6.45331894837282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6D1-164D-8258-DEF2DFF0D2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3.126880249969468E-2"/>
                  <c:y val="5.2346417876919966E-2"/>
                </c:manualLayout>
              </c:layout>
              <c:tx>
                <c:rich>
                  <a:bodyPr/>
                  <a:lstStyle/>
                  <a:p>
                    <a:r>
                      <a:rPr lang="en-US" altLang="ko-K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10,027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6D1-164D-8258-DEF2DFF0D2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6D1-164D-8258-DEF2DFF0D2BC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1.5734652797540619E-2"/>
                  <c:y val="-5.547071588878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D6D1-164D-8258-DEF2DFF0D2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3.7318384009034579E-3"/>
                  <c:y val="0.1219509242027991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ln>
                        <a:solidFill>
                          <a:srgbClr val="0262C1">
                            <a:alpha val="0"/>
                          </a:srgbClr>
                        </a:solidFill>
                      </a:ln>
                      <a:solidFill>
                        <a:schemeClr val="accent5">
                          <a:lumMod val="7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+mn-cs"/>
                    </a:defRPr>
                  </a:pPr>
                  <a:endParaRPr lang="ko-K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ln>
                      <a:solidFill>
                        <a:srgbClr val="0262C1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numCache>
            </c:numRef>
          </c:cat>
          <c:val>
            <c:numRef>
              <c:f>Sheet1!$C$2:$C$17</c:f>
              <c:numCache>
                <c:formatCode>#,##0</c:formatCode>
                <c:ptCount val="16"/>
                <c:pt idx="0">
                  <c:v>3891</c:v>
                </c:pt>
                <c:pt idx="1">
                  <c:v>4633</c:v>
                </c:pt>
                <c:pt idx="2">
                  <c:v>5202</c:v>
                </c:pt>
                <c:pt idx="3">
                  <c:v>5581</c:v>
                </c:pt>
                <c:pt idx="4">
                  <c:v>5578</c:v>
                </c:pt>
                <c:pt idx="5">
                  <c:v>5685</c:v>
                </c:pt>
                <c:pt idx="6">
                  <c:v>5657</c:v>
                </c:pt>
                <c:pt idx="7">
                  <c:v>6058</c:v>
                </c:pt>
                <c:pt idx="8">
                  <c:v>6403</c:v>
                </c:pt>
                <c:pt idx="9">
                  <c:v>6796</c:v>
                </c:pt>
                <c:pt idx="10">
                  <c:v>10027</c:v>
                </c:pt>
                <c:pt idx="11">
                  <c:v>11715</c:v>
                </c:pt>
                <c:pt idx="12">
                  <c:v>18700</c:v>
                </c:pt>
                <c:pt idx="13">
                  <c:v>22367</c:v>
                </c:pt>
                <c:pt idx="14">
                  <c:v>24604</c:v>
                </c:pt>
                <c:pt idx="15">
                  <c:v>38380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D6D1-164D-8258-DEF2DFF0D2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4050968"/>
        <c:axId val="684046264"/>
      </c:lineChart>
      <c:catAx>
        <c:axId val="684050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defRPr>
            </a:pPr>
            <a:endParaRPr lang="ko-KR"/>
          </a:p>
        </c:txPr>
        <c:crossAx val="684046264"/>
        <c:crosses val="autoZero"/>
        <c:auto val="1"/>
        <c:lblAlgn val="ctr"/>
        <c:lblOffset val="100"/>
        <c:noMultiLvlLbl val="0"/>
      </c:catAx>
      <c:valAx>
        <c:axId val="68404626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defRPr>
            </a:pPr>
            <a:endParaRPr lang="ko-KR"/>
          </a:p>
        </c:txPr>
        <c:crossAx val="684050968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74608933916794"/>
          <c:y val="0.93935247262376431"/>
          <c:w val="0.50287873432529573"/>
          <c:h val="6.0647527376235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 w="22225"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solidFill>
                <a:srgbClr val="0262C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983-7F45-88F9-FC979779FE7A}"/>
              </c:ext>
            </c:extLst>
          </c:dPt>
          <c:dPt>
            <c:idx val="1"/>
            <c:bubble3D val="0"/>
            <c:spPr>
              <a:solidFill>
                <a:srgbClr val="FF5C0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983-7F45-88F9-FC979779FE7A}"/>
              </c:ext>
            </c:extLst>
          </c:dPt>
          <c:dPt>
            <c:idx val="2"/>
            <c:bubble3D val="0"/>
            <c:spPr>
              <a:solidFill>
                <a:srgbClr val="00A65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983-7F45-88F9-FC979779FE7A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983-7F45-88F9-FC979779FE7A}"/>
              </c:ext>
            </c:extLst>
          </c:dPt>
          <c:dPt>
            <c:idx val="4"/>
            <c:bubble3D val="0"/>
            <c:spPr>
              <a:solidFill>
                <a:srgbClr val="00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983-7F45-88F9-FC979779FE7A}"/>
              </c:ext>
            </c:extLst>
          </c:dPt>
          <c:cat>
            <c:strRef>
              <c:f>Sheet1!$A$2:$A$6</c:f>
              <c:strCache>
                <c:ptCount val="5"/>
                <c:pt idx="0">
                  <c:v>중복학대</c:v>
                </c:pt>
                <c:pt idx="1">
                  <c:v>정서학대</c:v>
                </c:pt>
                <c:pt idx="2">
                  <c:v>신체학대</c:v>
                </c:pt>
                <c:pt idx="3">
                  <c:v>성학대</c:v>
                </c:pt>
                <c:pt idx="4">
                  <c:v>방임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14476</c:v>
                </c:pt>
                <c:pt idx="1">
                  <c:v>7622</c:v>
                </c:pt>
                <c:pt idx="2">
                  <c:v>4179</c:v>
                </c:pt>
                <c:pt idx="3">
                  <c:v>883</c:v>
                </c:pt>
                <c:pt idx="4">
                  <c:v>2885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983-7F45-88F9-FC979779FE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3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095587270341216"/>
          <c:y val="0.33605019685039383"/>
          <c:w val="0.29808809055118118"/>
          <c:h val="0.282699803149606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defRPr>
          </a:pPr>
          <a:endParaRPr lang="ko-K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solidFill>
                <a:srgbClr val="0262C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F95-7B4F-AC19-498D2DD0BDB8}"/>
              </c:ext>
            </c:extLst>
          </c:dPt>
          <c:dPt>
            <c:idx val="1"/>
            <c:bubble3D val="0"/>
            <c:spPr>
              <a:solidFill>
                <a:srgbClr val="FF5C0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F95-7B4F-AC19-498D2DD0BDB8}"/>
              </c:ext>
            </c:extLst>
          </c:dPt>
          <c:dPt>
            <c:idx val="2"/>
            <c:bubble3D val="0"/>
            <c:spPr>
              <a:solidFill>
                <a:srgbClr val="00A65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F95-7B4F-AC19-498D2DD0BDB8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F95-7B4F-AC19-498D2DD0BDB8}"/>
              </c:ext>
            </c:extLst>
          </c:dPt>
          <c:dPt>
            <c:idx val="4"/>
            <c:bubble3D val="0"/>
            <c:spPr>
              <a:solidFill>
                <a:srgbClr val="00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F95-7B4F-AC19-498D2DD0BDB8}"/>
              </c:ext>
            </c:extLst>
          </c:dPt>
          <c:cat>
            <c:strRef>
              <c:f>Sheet1!$A$2:$A$6</c:f>
              <c:strCache>
                <c:ptCount val="5"/>
                <c:pt idx="0">
                  <c:v>부모</c:v>
                </c:pt>
                <c:pt idx="1">
                  <c:v>친인척</c:v>
                </c:pt>
                <c:pt idx="2">
                  <c:v>대리양육자</c:v>
                </c:pt>
                <c:pt idx="3">
                  <c:v>타인</c:v>
                </c:pt>
                <c:pt idx="4">
                  <c:v>기타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22700</c:v>
                </c:pt>
                <c:pt idx="1">
                  <c:v>1332</c:v>
                </c:pt>
                <c:pt idx="2">
                  <c:v>4986</c:v>
                </c:pt>
                <c:pt idx="3">
                  <c:v>663</c:v>
                </c:pt>
                <c:pt idx="4">
                  <c:v>364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7F95-7B4F-AC19-498D2DD0B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3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095587270341216"/>
          <c:y val="0.33605019685039383"/>
          <c:w val="0.29808809055118118"/>
          <c:h val="0.282699803149606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defRPr>
          </a:pPr>
          <a:endParaRPr lang="ko-K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B84-674D-871E-DF829DC054E3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B84-674D-871E-DF829DC054E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84-674D-871E-DF829DC054E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B84-674D-871E-DF829DC054E3}"/>
              </c:ext>
            </c:extLst>
          </c:dPt>
          <c:cat>
            <c:strRef>
              <c:f>Sheet1!$A$2:$A$5</c:f>
              <c:strCache>
                <c:ptCount val="2"/>
                <c:pt idx="0">
                  <c:v>1분기</c:v>
                </c:pt>
                <c:pt idx="1">
                  <c:v>2분기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</c:v>
                </c:pt>
                <c:pt idx="1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B84-674D-871E-DF829DC054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solidFill>
                <a:srgbClr val="FF5C0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950-7147-A8A6-897053A97C2F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950-7147-A8A6-897053A97C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950-7147-A8A6-897053A97C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950-7147-A8A6-897053A97C2F}"/>
              </c:ext>
            </c:extLst>
          </c:dPt>
          <c:cat>
            <c:strRef>
              <c:f>Sheet1!$A$2:$A$5</c:f>
              <c:strCache>
                <c:ptCount val="2"/>
                <c:pt idx="0">
                  <c:v>1분기</c:v>
                </c:pt>
                <c:pt idx="1">
                  <c:v>2분기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950-7147-A8A6-897053A97C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B84-674D-871E-DF829DC054E3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B84-674D-871E-DF829DC054E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84-674D-871E-DF829DC054E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B84-674D-871E-DF829DC054E3}"/>
              </c:ext>
            </c:extLst>
          </c:dPt>
          <c:cat>
            <c:strRef>
              <c:f>Sheet1!$A$2:$A$5</c:f>
              <c:strCache>
                <c:ptCount val="2"/>
                <c:pt idx="0">
                  <c:v>1분기</c:v>
                </c:pt>
                <c:pt idx="1">
                  <c:v>2분기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</c:v>
                </c:pt>
                <c:pt idx="1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B84-674D-871E-DF829DC054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열1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9C0-6549-9570-C6D0597B551B}"/>
              </c:ext>
            </c:extLst>
          </c:dPt>
          <c:dPt>
            <c:idx val="1"/>
            <c:bubble3D val="0"/>
            <c:spPr>
              <a:solidFill>
                <a:srgbClr val="009999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9C0-6549-9570-C6D0597B551B}"/>
              </c:ext>
            </c:extLst>
          </c:dPt>
          <c:cat>
            <c:strRef>
              <c:f>Sheet1!$A$2:$A$3</c:f>
              <c:strCache>
                <c:ptCount val="2"/>
                <c:pt idx="0">
                  <c:v>1분기</c:v>
                </c:pt>
                <c:pt idx="1">
                  <c:v>2분기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98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9C0-6549-9570-C6D0597B55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59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90A85-CB58-4DA9-93C6-8FD7F22F4024}" type="datetimeFigureOut">
              <a:rPr lang="ko-KR" altLang="en-US" smtClean="0"/>
              <a:pPr/>
              <a:t>2021-01-12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B865E-3F3B-4876-8F2B-326EAABD34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7708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7172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피해아동 </a:t>
            </a:r>
            <a:r>
              <a:rPr lang="en-US" altLang="ko-KR"/>
              <a:t>IQ</a:t>
            </a:r>
            <a:r>
              <a:rPr lang="en-US" altLang="ko-KR" baseline="0"/>
              <a:t> </a:t>
            </a:r>
            <a:r>
              <a:rPr lang="ko-KR" altLang="en-US" baseline="0"/>
              <a:t>수치 빨간색으로 </a:t>
            </a:r>
            <a:r>
              <a:rPr lang="en-US" altLang="ko-KR" baseline="0"/>
              <a:t>(</a:t>
            </a:r>
            <a:r>
              <a:rPr lang="ko-KR" altLang="en-US" baseline="0"/>
              <a:t>앞에 체크표시도 빨간색</a:t>
            </a:r>
            <a:r>
              <a:rPr lang="en-US" altLang="ko-KR" baseline="0"/>
              <a:t>)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2472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3342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0982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2402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3473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7546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6369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슬라이드 보기 누르면 글머리기호가 동일합니다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8887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슬라이드 보기 누르면 글머리기호가 동일합니다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3480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3060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73109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03295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5388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4814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0026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91989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146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57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9548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4337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3613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5258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5894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800"/>
              <a:t>학대행위자와 아동과의 관계 </a:t>
            </a:r>
            <a:r>
              <a:rPr lang="en-US" altLang="ko-KR" sz="800"/>
              <a:t>(</a:t>
            </a:r>
            <a:r>
              <a:rPr lang="ko-KR" altLang="en-US" sz="800"/>
              <a:t>파악안됨 </a:t>
            </a:r>
            <a:r>
              <a:rPr lang="en-US" altLang="ko-KR" sz="800"/>
              <a:t>- 0.2%)</a:t>
            </a:r>
            <a:endParaRPr lang="ko-KR" altLang="en-US" sz="80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865E-3F3B-4876-8F2B-326EAABD3413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22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645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AAE6AD-73F0-427A-8F02-D1B1A28BA2BD}" type="datetimeFigureOut">
              <a:rPr lang="ko-KR" altLang="en-US" smtClean="0"/>
              <a:pPr/>
              <a:t>2021-01-12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DCB18FE-46AA-4BE0-88C7-F5AF093AC2C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216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AAE6AD-73F0-427A-8F02-D1B1A28BA2BD}" type="datetimeFigureOut">
              <a:rPr lang="ko-KR" altLang="en-US" smtClean="0"/>
              <a:pPr/>
              <a:t>2021-01-12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DCB18FE-46AA-4BE0-88C7-F5AF093AC2C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1621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108708" y="718003"/>
            <a:ext cx="4572336" cy="5481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02547" y="134488"/>
            <a:ext cx="3338906" cy="714015"/>
          </a:xfrm>
          <a:prstGeom prst="rect">
            <a:avLst/>
          </a:prstGeom>
        </p:spPr>
        <p:txBody>
          <a:bodyPr lIns="0" tIns="0" rIns="0" bIns="0"/>
          <a:lstStyle>
            <a:lvl1pPr>
              <a:defRPr sz="4276" b="1" i="0">
                <a:solidFill>
                  <a:schemeClr val="bg1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6377939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6377939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6377939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1301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05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35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91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220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AAE6AD-73F0-427A-8F02-D1B1A28BA2BD}" type="datetimeFigureOut">
              <a:rPr lang="ko-KR" altLang="en-US" smtClean="0"/>
              <a:pPr/>
              <a:t>2021-01-12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DCB18FE-46AA-4BE0-88C7-F5AF093AC2C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1814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AAE6AD-73F0-427A-8F02-D1B1A28BA2BD}" type="datetimeFigureOut">
              <a:rPr lang="ko-KR" altLang="en-US" smtClean="0"/>
              <a:pPr/>
              <a:t>2021-01-12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DCB18FE-46AA-4BE0-88C7-F5AF093AC2C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5319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AAE6AD-73F0-427A-8F02-D1B1A28BA2BD}" type="datetimeFigureOut">
              <a:rPr lang="ko-KR" altLang="en-US" smtClean="0"/>
              <a:pPr/>
              <a:t>2021-01-12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DCB18FE-46AA-4BE0-88C7-F5AF093AC2C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187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AAE6AD-73F0-427A-8F02-D1B1A28BA2BD}" type="datetimeFigureOut">
              <a:rPr lang="ko-KR" altLang="en-US" smtClean="0"/>
              <a:pPr/>
              <a:t>2021-01-12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DCB18FE-46AA-4BE0-88C7-F5AF093AC2C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6335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그룹 2"/>
          <p:cNvGrpSpPr/>
          <p:nvPr userDrawn="1"/>
        </p:nvGrpSpPr>
        <p:grpSpPr>
          <a:xfrm>
            <a:off x="0" y="6812281"/>
            <a:ext cx="9144000" cy="45719"/>
            <a:chOff x="0" y="6812281"/>
            <a:chExt cx="9144000" cy="45719"/>
          </a:xfrm>
        </p:grpSpPr>
        <p:sp>
          <p:nvSpPr>
            <p:cNvPr id="4" name="직사각형 3"/>
            <p:cNvSpPr/>
            <p:nvPr/>
          </p:nvSpPr>
          <p:spPr>
            <a:xfrm>
              <a:off x="0" y="6812281"/>
              <a:ext cx="8379069" cy="45719"/>
            </a:xfrm>
            <a:prstGeom prst="rect">
              <a:avLst/>
            </a:prstGeom>
            <a:solidFill>
              <a:srgbClr val="00A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56">
                <a:solidFill>
                  <a:srgbClr val="0070C0"/>
                </a:solidFill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764931" y="6812281"/>
              <a:ext cx="8379069" cy="45719"/>
            </a:xfrm>
            <a:prstGeom prst="rect">
              <a:avLst/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56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619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chart" Target="../charts/chart7.xml"/><Relationship Id="rId5" Type="http://schemas.openxmlformats.org/officeDocument/2006/relationships/chart" Target="../charts/chart4.xml"/><Relationship Id="rId10" Type="http://schemas.openxmlformats.org/officeDocument/2006/relationships/image" Target="../media/image33.png"/><Relationship Id="rId4" Type="http://schemas.microsoft.com/office/2007/relationships/hdphoto" Target="../media/hdphoto2.wdp"/><Relationship Id="rId9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chart" Target="../charts/chart8.xml"/><Relationship Id="rId4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microsoft.com/office/2007/relationships/hdphoto" Target="../media/hdphoto6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emf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6188" y="1511293"/>
            <a:ext cx="3144466" cy="1506212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r>
              <a:rPr lang="ko-KR" altLang="en-US" sz="3600" dirty="0">
                <a:solidFill>
                  <a:schemeClr val="tx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의료인 대상</a:t>
            </a:r>
            <a:r>
              <a:rPr lang="en-US" altLang="ko-KR" sz="3600" dirty="0">
                <a:solidFill>
                  <a:schemeClr val="tx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/>
            </a:r>
            <a:br>
              <a:rPr lang="en-US" altLang="ko-KR" sz="3600" dirty="0">
                <a:solidFill>
                  <a:schemeClr val="tx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</a:br>
            <a:r>
              <a:rPr lang="ko-KR" altLang="en-US" sz="3600" dirty="0">
                <a:solidFill>
                  <a:schemeClr val="tx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아동학대 </a:t>
            </a:r>
            <a:r>
              <a:rPr lang="en-US" altLang="ko-KR" sz="3600" dirty="0">
                <a:solidFill>
                  <a:schemeClr val="tx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/>
            </a:r>
            <a:br>
              <a:rPr lang="en-US" altLang="ko-KR" sz="3600" dirty="0">
                <a:solidFill>
                  <a:schemeClr val="tx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</a:br>
            <a:r>
              <a:rPr lang="ko-KR" altLang="en-US" sz="3600" dirty="0">
                <a:solidFill>
                  <a:schemeClr val="tx1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신고의무자 교육</a:t>
            </a:r>
          </a:p>
        </p:txBody>
      </p:sp>
      <p:sp>
        <p:nvSpPr>
          <p:cNvPr id="16" name="object 16"/>
          <p:cNvSpPr/>
          <p:nvPr/>
        </p:nvSpPr>
        <p:spPr>
          <a:xfrm>
            <a:off x="0" y="966646"/>
            <a:ext cx="338828" cy="2595506"/>
          </a:xfrm>
          <a:custGeom>
            <a:avLst/>
            <a:gdLst/>
            <a:ahLst/>
            <a:cxnLst/>
            <a:rect l="l" t="t" r="r" b="b"/>
            <a:pathLst>
              <a:path w="396240" h="3035300">
                <a:moveTo>
                  <a:pt x="0" y="3034677"/>
                </a:moveTo>
                <a:lnTo>
                  <a:pt x="395998" y="3034677"/>
                </a:lnTo>
                <a:lnTo>
                  <a:pt x="395998" y="0"/>
                </a:lnTo>
                <a:lnTo>
                  <a:pt x="0" y="0"/>
                </a:lnTo>
                <a:lnTo>
                  <a:pt x="0" y="3034677"/>
                </a:lnTo>
                <a:close/>
              </a:path>
            </a:pathLst>
          </a:custGeom>
          <a:solidFill>
            <a:srgbClr val="007DC4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7" name="object 17"/>
          <p:cNvSpPr/>
          <p:nvPr/>
        </p:nvSpPr>
        <p:spPr>
          <a:xfrm>
            <a:off x="5945967" y="1483858"/>
            <a:ext cx="354031" cy="236202"/>
          </a:xfrm>
          <a:custGeom>
            <a:avLst/>
            <a:gdLst/>
            <a:ahLst/>
            <a:cxnLst/>
            <a:rect l="l" t="t" r="r" b="b"/>
            <a:pathLst>
              <a:path w="414020" h="276225">
                <a:moveTo>
                  <a:pt x="413867" y="275907"/>
                </a:moveTo>
                <a:lnTo>
                  <a:pt x="413867" y="188353"/>
                </a:lnTo>
                <a:lnTo>
                  <a:pt x="408500" y="149436"/>
                </a:lnTo>
                <a:lnTo>
                  <a:pt x="393161" y="111451"/>
                </a:lnTo>
                <a:lnTo>
                  <a:pt x="368994" y="76242"/>
                </a:lnTo>
                <a:lnTo>
                  <a:pt x="337144" y="45649"/>
                </a:lnTo>
                <a:lnTo>
                  <a:pt x="298754" y="21516"/>
                </a:lnTo>
                <a:lnTo>
                  <a:pt x="254969" y="5686"/>
                </a:lnTo>
                <a:lnTo>
                  <a:pt x="206933" y="0"/>
                </a:lnTo>
                <a:lnTo>
                  <a:pt x="158897" y="5686"/>
                </a:lnTo>
                <a:lnTo>
                  <a:pt x="115112" y="21516"/>
                </a:lnTo>
                <a:lnTo>
                  <a:pt x="76723" y="45649"/>
                </a:lnTo>
                <a:lnTo>
                  <a:pt x="44872" y="76242"/>
                </a:lnTo>
                <a:lnTo>
                  <a:pt x="20706" y="111451"/>
                </a:lnTo>
                <a:lnTo>
                  <a:pt x="5367" y="149436"/>
                </a:lnTo>
                <a:lnTo>
                  <a:pt x="0" y="188353"/>
                </a:lnTo>
                <a:lnTo>
                  <a:pt x="0" y="229920"/>
                </a:lnTo>
              </a:path>
            </a:pathLst>
          </a:custGeom>
          <a:ln w="33782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8" name="object 18"/>
          <p:cNvSpPr/>
          <p:nvPr/>
        </p:nvSpPr>
        <p:spPr>
          <a:xfrm>
            <a:off x="6194919" y="1732896"/>
            <a:ext cx="52669" cy="130318"/>
          </a:xfrm>
          <a:custGeom>
            <a:avLst/>
            <a:gdLst/>
            <a:ahLst/>
            <a:cxnLst/>
            <a:rect l="l" t="t" r="r" b="b"/>
            <a:pathLst>
              <a:path w="61595" h="152400">
                <a:moveTo>
                  <a:pt x="61417" y="0"/>
                </a:moveTo>
                <a:lnTo>
                  <a:pt x="61417" y="31191"/>
                </a:lnTo>
                <a:lnTo>
                  <a:pt x="57916" y="64739"/>
                </a:lnTo>
                <a:lnTo>
                  <a:pt x="46963" y="97497"/>
                </a:lnTo>
                <a:lnTo>
                  <a:pt x="27882" y="127360"/>
                </a:lnTo>
                <a:lnTo>
                  <a:pt x="0" y="152222"/>
                </a:lnTo>
              </a:path>
            </a:pathLst>
          </a:custGeom>
          <a:ln w="33781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9" name="object 19"/>
          <p:cNvSpPr/>
          <p:nvPr/>
        </p:nvSpPr>
        <p:spPr>
          <a:xfrm>
            <a:off x="6050830" y="1562494"/>
            <a:ext cx="223170" cy="170500"/>
          </a:xfrm>
          <a:custGeom>
            <a:avLst/>
            <a:gdLst/>
            <a:ahLst/>
            <a:cxnLst/>
            <a:rect l="l" t="t" r="r" b="b"/>
            <a:pathLst>
              <a:path w="260984" h="199389">
                <a:moveTo>
                  <a:pt x="0" y="0"/>
                </a:moveTo>
                <a:lnTo>
                  <a:pt x="9881" y="38114"/>
                </a:lnTo>
                <a:lnTo>
                  <a:pt x="36484" y="77112"/>
                </a:lnTo>
                <a:lnTo>
                  <a:pt x="75244" y="114533"/>
                </a:lnTo>
                <a:lnTo>
                  <a:pt x="121597" y="147919"/>
                </a:lnTo>
                <a:lnTo>
                  <a:pt x="170979" y="174811"/>
                </a:lnTo>
                <a:lnTo>
                  <a:pt x="218828" y="192749"/>
                </a:lnTo>
                <a:lnTo>
                  <a:pt x="260578" y="199275"/>
                </a:lnTo>
              </a:path>
            </a:pathLst>
          </a:custGeom>
          <a:ln w="33782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0" name="object 20"/>
          <p:cNvSpPr/>
          <p:nvPr/>
        </p:nvSpPr>
        <p:spPr>
          <a:xfrm>
            <a:off x="5985291" y="1628034"/>
            <a:ext cx="87965" cy="247062"/>
          </a:xfrm>
          <a:custGeom>
            <a:avLst/>
            <a:gdLst/>
            <a:ahLst/>
            <a:cxnLst/>
            <a:rect l="l" t="t" r="r" b="b"/>
            <a:pathLst>
              <a:path w="102870" h="288925">
                <a:moveTo>
                  <a:pt x="76644" y="0"/>
                </a:moveTo>
                <a:lnTo>
                  <a:pt x="49120" y="16010"/>
                </a:lnTo>
                <a:lnTo>
                  <a:pt x="24501" y="40120"/>
                </a:lnTo>
                <a:lnTo>
                  <a:pt x="6792" y="70996"/>
                </a:lnTo>
                <a:lnTo>
                  <a:pt x="0" y="107302"/>
                </a:lnTo>
                <a:lnTo>
                  <a:pt x="0" y="153289"/>
                </a:lnTo>
                <a:lnTo>
                  <a:pt x="7382" y="193334"/>
                </a:lnTo>
                <a:lnTo>
                  <a:pt x="27970" y="230917"/>
                </a:lnTo>
                <a:lnTo>
                  <a:pt x="60195" y="263595"/>
                </a:lnTo>
                <a:lnTo>
                  <a:pt x="102488" y="288925"/>
                </a:lnTo>
              </a:path>
            </a:pathLst>
          </a:custGeom>
          <a:ln w="33782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1" name="object 21"/>
          <p:cNvSpPr/>
          <p:nvPr/>
        </p:nvSpPr>
        <p:spPr>
          <a:xfrm>
            <a:off x="6103251" y="1890191"/>
            <a:ext cx="65702" cy="52669"/>
          </a:xfrm>
          <a:custGeom>
            <a:avLst/>
            <a:gdLst/>
            <a:ahLst/>
            <a:cxnLst/>
            <a:rect l="l" t="t" r="r" b="b"/>
            <a:pathLst>
              <a:path w="76834" h="61594">
                <a:moveTo>
                  <a:pt x="76644" y="30657"/>
                </a:moveTo>
                <a:lnTo>
                  <a:pt x="74236" y="42588"/>
                </a:lnTo>
                <a:lnTo>
                  <a:pt x="67668" y="52328"/>
                </a:lnTo>
                <a:lnTo>
                  <a:pt x="57924" y="58895"/>
                </a:lnTo>
                <a:lnTo>
                  <a:pt x="45986" y="61302"/>
                </a:lnTo>
                <a:lnTo>
                  <a:pt x="30657" y="61302"/>
                </a:lnTo>
                <a:lnTo>
                  <a:pt x="18725" y="58895"/>
                </a:lnTo>
                <a:lnTo>
                  <a:pt x="8980" y="52328"/>
                </a:lnTo>
                <a:lnTo>
                  <a:pt x="2409" y="42588"/>
                </a:lnTo>
                <a:lnTo>
                  <a:pt x="0" y="30657"/>
                </a:lnTo>
                <a:lnTo>
                  <a:pt x="2409" y="18720"/>
                </a:lnTo>
                <a:lnTo>
                  <a:pt x="8980" y="8975"/>
                </a:lnTo>
                <a:lnTo>
                  <a:pt x="18725" y="2407"/>
                </a:lnTo>
                <a:lnTo>
                  <a:pt x="30657" y="0"/>
                </a:lnTo>
                <a:lnTo>
                  <a:pt x="45986" y="0"/>
                </a:lnTo>
                <a:lnTo>
                  <a:pt x="57924" y="2407"/>
                </a:lnTo>
                <a:lnTo>
                  <a:pt x="67668" y="8975"/>
                </a:lnTo>
                <a:lnTo>
                  <a:pt x="74236" y="18720"/>
                </a:lnTo>
                <a:lnTo>
                  <a:pt x="76644" y="30657"/>
                </a:lnTo>
                <a:close/>
              </a:path>
            </a:pathLst>
          </a:custGeom>
          <a:ln w="33782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2" name="object 22"/>
          <p:cNvSpPr/>
          <p:nvPr/>
        </p:nvSpPr>
        <p:spPr>
          <a:xfrm>
            <a:off x="6155682" y="1797698"/>
            <a:ext cx="144436" cy="118915"/>
          </a:xfrm>
          <a:custGeom>
            <a:avLst/>
            <a:gdLst/>
            <a:ahLst/>
            <a:cxnLst/>
            <a:rect l="l" t="t" r="r" b="b"/>
            <a:pathLst>
              <a:path w="168909" h="139064">
                <a:moveTo>
                  <a:pt x="0" y="138823"/>
                </a:moveTo>
                <a:lnTo>
                  <a:pt x="15824" y="138823"/>
                </a:lnTo>
                <a:lnTo>
                  <a:pt x="64093" y="132082"/>
                </a:lnTo>
                <a:lnTo>
                  <a:pt x="105970" y="113048"/>
                </a:lnTo>
                <a:lnTo>
                  <a:pt x="138966" y="83501"/>
                </a:lnTo>
                <a:lnTo>
                  <a:pt x="160589" y="45224"/>
                </a:lnTo>
                <a:lnTo>
                  <a:pt x="168351" y="0"/>
                </a:lnTo>
              </a:path>
            </a:pathLst>
          </a:custGeom>
          <a:ln w="33782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3" name="object 23"/>
          <p:cNvSpPr/>
          <p:nvPr/>
        </p:nvSpPr>
        <p:spPr>
          <a:xfrm>
            <a:off x="6299869" y="1680465"/>
            <a:ext cx="52669" cy="118372"/>
          </a:xfrm>
          <a:custGeom>
            <a:avLst/>
            <a:gdLst/>
            <a:ahLst/>
            <a:cxnLst/>
            <a:rect l="l" t="t" r="r" b="b"/>
            <a:pathLst>
              <a:path w="61595" h="138430">
                <a:moveTo>
                  <a:pt x="30657" y="0"/>
                </a:moveTo>
                <a:lnTo>
                  <a:pt x="0" y="0"/>
                </a:lnTo>
                <a:lnTo>
                  <a:pt x="0" y="137960"/>
                </a:lnTo>
                <a:lnTo>
                  <a:pt x="30657" y="137960"/>
                </a:lnTo>
                <a:lnTo>
                  <a:pt x="42590" y="135550"/>
                </a:lnTo>
                <a:lnTo>
                  <a:pt x="52335" y="128979"/>
                </a:lnTo>
                <a:lnTo>
                  <a:pt x="58905" y="119234"/>
                </a:lnTo>
                <a:lnTo>
                  <a:pt x="61315" y="107302"/>
                </a:lnTo>
                <a:lnTo>
                  <a:pt x="61315" y="30657"/>
                </a:lnTo>
                <a:lnTo>
                  <a:pt x="58905" y="18725"/>
                </a:lnTo>
                <a:lnTo>
                  <a:pt x="52335" y="8980"/>
                </a:lnTo>
                <a:lnTo>
                  <a:pt x="42590" y="2409"/>
                </a:lnTo>
                <a:lnTo>
                  <a:pt x="30657" y="0"/>
                </a:lnTo>
                <a:close/>
              </a:path>
            </a:pathLst>
          </a:custGeom>
          <a:ln w="33781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4" name="object 24"/>
          <p:cNvSpPr/>
          <p:nvPr/>
        </p:nvSpPr>
        <p:spPr>
          <a:xfrm>
            <a:off x="5879092" y="1666021"/>
            <a:ext cx="81318" cy="1468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5" name="object 25"/>
          <p:cNvSpPr/>
          <p:nvPr/>
        </p:nvSpPr>
        <p:spPr>
          <a:xfrm>
            <a:off x="6037722" y="1850867"/>
            <a:ext cx="0" cy="105340"/>
          </a:xfrm>
          <a:custGeom>
            <a:avLst/>
            <a:gdLst/>
            <a:ahLst/>
            <a:cxnLst/>
            <a:rect l="l" t="t" r="r" b="b"/>
            <a:pathLst>
              <a:path h="123189">
                <a:moveTo>
                  <a:pt x="0" y="0"/>
                </a:moveTo>
                <a:lnTo>
                  <a:pt x="0" y="122618"/>
                </a:lnTo>
              </a:path>
            </a:pathLst>
          </a:custGeom>
          <a:ln w="33782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6" name="object 26"/>
          <p:cNvSpPr/>
          <p:nvPr/>
        </p:nvSpPr>
        <p:spPr>
          <a:xfrm>
            <a:off x="5998399" y="1942611"/>
            <a:ext cx="131404" cy="131404"/>
          </a:xfrm>
          <a:custGeom>
            <a:avLst/>
            <a:gdLst/>
            <a:ahLst/>
            <a:cxnLst/>
            <a:rect l="l" t="t" r="r" b="b"/>
            <a:pathLst>
              <a:path w="153670" h="153669">
                <a:moveTo>
                  <a:pt x="45986" y="0"/>
                </a:moveTo>
                <a:lnTo>
                  <a:pt x="153276" y="107302"/>
                </a:lnTo>
                <a:lnTo>
                  <a:pt x="107289" y="153288"/>
                </a:lnTo>
                <a:lnTo>
                  <a:pt x="0" y="45986"/>
                </a:lnTo>
                <a:lnTo>
                  <a:pt x="45986" y="0"/>
                </a:lnTo>
                <a:close/>
              </a:path>
            </a:pathLst>
          </a:custGeom>
          <a:ln w="33782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7" name="object 27"/>
          <p:cNvSpPr/>
          <p:nvPr/>
        </p:nvSpPr>
        <p:spPr>
          <a:xfrm>
            <a:off x="6129466" y="1942611"/>
            <a:ext cx="131404" cy="131404"/>
          </a:xfrm>
          <a:custGeom>
            <a:avLst/>
            <a:gdLst/>
            <a:ahLst/>
            <a:cxnLst/>
            <a:rect l="l" t="t" r="r" b="b"/>
            <a:pathLst>
              <a:path w="153670" h="153669">
                <a:moveTo>
                  <a:pt x="107302" y="0"/>
                </a:moveTo>
                <a:lnTo>
                  <a:pt x="0" y="107302"/>
                </a:lnTo>
                <a:lnTo>
                  <a:pt x="45986" y="153288"/>
                </a:lnTo>
                <a:lnTo>
                  <a:pt x="153289" y="45986"/>
                </a:lnTo>
                <a:lnTo>
                  <a:pt x="107302" y="0"/>
                </a:lnTo>
                <a:close/>
              </a:path>
            </a:pathLst>
          </a:custGeom>
          <a:ln w="33782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8" name="object 28"/>
          <p:cNvSpPr/>
          <p:nvPr/>
        </p:nvSpPr>
        <p:spPr>
          <a:xfrm>
            <a:off x="5854211" y="1981935"/>
            <a:ext cx="144436" cy="105340"/>
          </a:xfrm>
          <a:custGeom>
            <a:avLst/>
            <a:gdLst/>
            <a:ahLst/>
            <a:cxnLst/>
            <a:rect l="l" t="t" r="r" b="b"/>
            <a:pathLst>
              <a:path w="168909" h="123189">
                <a:moveTo>
                  <a:pt x="168617" y="0"/>
                </a:moveTo>
                <a:lnTo>
                  <a:pt x="81495" y="19367"/>
                </a:lnTo>
                <a:lnTo>
                  <a:pt x="39844" y="40851"/>
                </a:lnTo>
                <a:lnTo>
                  <a:pt x="14185" y="80060"/>
                </a:lnTo>
                <a:lnTo>
                  <a:pt x="0" y="122631"/>
                </a:lnTo>
              </a:path>
            </a:pathLst>
          </a:custGeom>
          <a:ln w="33782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9" name="object 29"/>
          <p:cNvSpPr/>
          <p:nvPr/>
        </p:nvSpPr>
        <p:spPr>
          <a:xfrm>
            <a:off x="6260545" y="1981935"/>
            <a:ext cx="144436" cy="105340"/>
          </a:xfrm>
          <a:custGeom>
            <a:avLst/>
            <a:gdLst/>
            <a:ahLst/>
            <a:cxnLst/>
            <a:rect l="l" t="t" r="r" b="b"/>
            <a:pathLst>
              <a:path w="168909" h="123189">
                <a:moveTo>
                  <a:pt x="0" y="0"/>
                </a:moveTo>
                <a:lnTo>
                  <a:pt x="87121" y="19367"/>
                </a:lnTo>
                <a:lnTo>
                  <a:pt x="128766" y="40851"/>
                </a:lnTo>
                <a:lnTo>
                  <a:pt x="154419" y="80060"/>
                </a:lnTo>
                <a:lnTo>
                  <a:pt x="168617" y="122631"/>
                </a:lnTo>
              </a:path>
            </a:pathLst>
          </a:custGeom>
          <a:ln w="33782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30" name="object 30"/>
          <p:cNvSpPr/>
          <p:nvPr/>
        </p:nvSpPr>
        <p:spPr>
          <a:xfrm>
            <a:off x="4867028" y="3336878"/>
            <a:ext cx="403444" cy="344800"/>
          </a:xfrm>
          <a:custGeom>
            <a:avLst/>
            <a:gdLst/>
            <a:ahLst/>
            <a:cxnLst/>
            <a:rect l="l" t="t" r="r" b="b"/>
            <a:pathLst>
              <a:path w="471804" h="403225">
                <a:moveTo>
                  <a:pt x="425159" y="25041"/>
                </a:moveTo>
                <a:lnTo>
                  <a:pt x="390955" y="7162"/>
                </a:lnTo>
                <a:lnTo>
                  <a:pt x="350289" y="0"/>
                </a:lnTo>
                <a:lnTo>
                  <a:pt x="307799" y="5258"/>
                </a:lnTo>
                <a:lnTo>
                  <a:pt x="268121" y="24641"/>
                </a:lnTo>
                <a:lnTo>
                  <a:pt x="235891" y="59852"/>
                </a:lnTo>
                <a:lnTo>
                  <a:pt x="203668" y="24641"/>
                </a:lnTo>
                <a:lnTo>
                  <a:pt x="163993" y="5258"/>
                </a:lnTo>
                <a:lnTo>
                  <a:pt x="121503" y="0"/>
                </a:lnTo>
                <a:lnTo>
                  <a:pt x="80834" y="7162"/>
                </a:lnTo>
                <a:lnTo>
                  <a:pt x="46623" y="25041"/>
                </a:lnTo>
                <a:lnTo>
                  <a:pt x="20265" y="53743"/>
                </a:lnTo>
                <a:lnTo>
                  <a:pt x="5453" y="86964"/>
                </a:lnTo>
                <a:lnTo>
                  <a:pt x="0" y="121326"/>
                </a:lnTo>
                <a:lnTo>
                  <a:pt x="1716" y="153451"/>
                </a:lnTo>
                <a:lnTo>
                  <a:pt x="25646" y="217107"/>
                </a:lnTo>
                <a:lnTo>
                  <a:pt x="48969" y="248331"/>
                </a:lnTo>
                <a:lnTo>
                  <a:pt x="80888" y="281091"/>
                </a:lnTo>
                <a:lnTo>
                  <a:pt x="122170" y="316841"/>
                </a:lnTo>
                <a:lnTo>
                  <a:pt x="173582" y="357037"/>
                </a:lnTo>
                <a:lnTo>
                  <a:pt x="235891" y="403133"/>
                </a:lnTo>
                <a:lnTo>
                  <a:pt x="298205" y="357037"/>
                </a:lnTo>
                <a:lnTo>
                  <a:pt x="349620" y="316841"/>
                </a:lnTo>
                <a:lnTo>
                  <a:pt x="390904" y="281091"/>
                </a:lnTo>
                <a:lnTo>
                  <a:pt x="422823" y="248331"/>
                </a:lnTo>
                <a:lnTo>
                  <a:pt x="446145" y="217107"/>
                </a:lnTo>
                <a:lnTo>
                  <a:pt x="470067" y="153451"/>
                </a:lnTo>
                <a:lnTo>
                  <a:pt x="471783" y="121326"/>
                </a:lnTo>
                <a:lnTo>
                  <a:pt x="466330" y="86964"/>
                </a:lnTo>
                <a:lnTo>
                  <a:pt x="451518" y="53743"/>
                </a:lnTo>
                <a:lnTo>
                  <a:pt x="425159" y="25041"/>
                </a:lnTo>
                <a:close/>
              </a:path>
            </a:pathLst>
          </a:custGeom>
          <a:ln w="41643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31" name="object 31"/>
          <p:cNvSpPr/>
          <p:nvPr/>
        </p:nvSpPr>
        <p:spPr>
          <a:xfrm>
            <a:off x="4929029" y="3398961"/>
            <a:ext cx="73847" cy="73847"/>
          </a:xfrm>
          <a:custGeom>
            <a:avLst/>
            <a:gdLst/>
            <a:ahLst/>
            <a:cxnLst/>
            <a:rect l="l" t="t" r="r" b="b"/>
            <a:pathLst>
              <a:path w="86360" h="86360">
                <a:moveTo>
                  <a:pt x="0" y="86296"/>
                </a:moveTo>
                <a:lnTo>
                  <a:pt x="6781" y="52704"/>
                </a:lnTo>
                <a:lnTo>
                  <a:pt x="25274" y="25274"/>
                </a:lnTo>
                <a:lnTo>
                  <a:pt x="52704" y="6781"/>
                </a:lnTo>
                <a:lnTo>
                  <a:pt x="86296" y="0"/>
                </a:lnTo>
              </a:path>
            </a:pathLst>
          </a:custGeom>
          <a:ln w="41643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32" name="object 32"/>
          <p:cNvSpPr/>
          <p:nvPr/>
        </p:nvSpPr>
        <p:spPr>
          <a:xfrm>
            <a:off x="4721844" y="3163411"/>
            <a:ext cx="693945" cy="693945"/>
          </a:xfrm>
          <a:custGeom>
            <a:avLst/>
            <a:gdLst/>
            <a:ahLst/>
            <a:cxnLst/>
            <a:rect l="l" t="t" r="r" b="b"/>
            <a:pathLst>
              <a:path w="811529" h="811529">
                <a:moveTo>
                  <a:pt x="405676" y="811352"/>
                </a:moveTo>
                <a:lnTo>
                  <a:pt x="452987" y="808622"/>
                </a:lnTo>
                <a:lnTo>
                  <a:pt x="498695" y="800638"/>
                </a:lnTo>
                <a:lnTo>
                  <a:pt x="542495" y="787702"/>
                </a:lnTo>
                <a:lnTo>
                  <a:pt x="584084" y="770119"/>
                </a:lnTo>
                <a:lnTo>
                  <a:pt x="623156" y="748194"/>
                </a:lnTo>
                <a:lnTo>
                  <a:pt x="659407" y="722231"/>
                </a:lnTo>
                <a:lnTo>
                  <a:pt x="692534" y="692534"/>
                </a:lnTo>
                <a:lnTo>
                  <a:pt x="722231" y="659407"/>
                </a:lnTo>
                <a:lnTo>
                  <a:pt x="748194" y="623156"/>
                </a:lnTo>
                <a:lnTo>
                  <a:pt x="770119" y="584084"/>
                </a:lnTo>
                <a:lnTo>
                  <a:pt x="787702" y="542495"/>
                </a:lnTo>
                <a:lnTo>
                  <a:pt x="800638" y="498695"/>
                </a:lnTo>
                <a:lnTo>
                  <a:pt x="808622" y="452987"/>
                </a:lnTo>
                <a:lnTo>
                  <a:pt x="811352" y="405676"/>
                </a:lnTo>
                <a:lnTo>
                  <a:pt x="808622" y="358367"/>
                </a:lnTo>
                <a:lnTo>
                  <a:pt x="800638" y="312660"/>
                </a:lnTo>
                <a:lnTo>
                  <a:pt x="787702" y="268861"/>
                </a:lnTo>
                <a:lnTo>
                  <a:pt x="770119" y="227273"/>
                </a:lnTo>
                <a:lnTo>
                  <a:pt x="748194" y="188201"/>
                </a:lnTo>
                <a:lnTo>
                  <a:pt x="722231" y="151949"/>
                </a:lnTo>
                <a:lnTo>
                  <a:pt x="692534" y="118822"/>
                </a:lnTo>
                <a:lnTo>
                  <a:pt x="659407" y="89125"/>
                </a:lnTo>
                <a:lnTo>
                  <a:pt x="623156" y="63160"/>
                </a:lnTo>
                <a:lnTo>
                  <a:pt x="584084" y="41234"/>
                </a:lnTo>
                <a:lnTo>
                  <a:pt x="542495" y="23651"/>
                </a:lnTo>
                <a:lnTo>
                  <a:pt x="498695" y="10714"/>
                </a:lnTo>
                <a:lnTo>
                  <a:pt x="452987" y="2729"/>
                </a:lnTo>
                <a:lnTo>
                  <a:pt x="405676" y="0"/>
                </a:lnTo>
                <a:lnTo>
                  <a:pt x="358364" y="2729"/>
                </a:lnTo>
                <a:lnTo>
                  <a:pt x="312656" y="10714"/>
                </a:lnTo>
                <a:lnTo>
                  <a:pt x="268856" y="23651"/>
                </a:lnTo>
                <a:lnTo>
                  <a:pt x="227267" y="41234"/>
                </a:lnTo>
                <a:lnTo>
                  <a:pt x="188195" y="63160"/>
                </a:lnTo>
                <a:lnTo>
                  <a:pt x="151944" y="89125"/>
                </a:lnTo>
                <a:lnTo>
                  <a:pt x="118818" y="118822"/>
                </a:lnTo>
                <a:lnTo>
                  <a:pt x="89121" y="151949"/>
                </a:lnTo>
                <a:lnTo>
                  <a:pt x="63157" y="188201"/>
                </a:lnTo>
                <a:lnTo>
                  <a:pt x="41232" y="227273"/>
                </a:lnTo>
                <a:lnTo>
                  <a:pt x="23649" y="268861"/>
                </a:lnTo>
                <a:lnTo>
                  <a:pt x="10713" y="312660"/>
                </a:lnTo>
                <a:lnTo>
                  <a:pt x="2729" y="358367"/>
                </a:lnTo>
                <a:lnTo>
                  <a:pt x="0" y="405676"/>
                </a:lnTo>
                <a:lnTo>
                  <a:pt x="2729" y="452987"/>
                </a:lnTo>
                <a:lnTo>
                  <a:pt x="10713" y="498695"/>
                </a:lnTo>
                <a:lnTo>
                  <a:pt x="23649" y="542495"/>
                </a:lnTo>
                <a:lnTo>
                  <a:pt x="41232" y="584084"/>
                </a:lnTo>
                <a:lnTo>
                  <a:pt x="63157" y="623156"/>
                </a:lnTo>
                <a:lnTo>
                  <a:pt x="89121" y="659407"/>
                </a:lnTo>
                <a:lnTo>
                  <a:pt x="118818" y="692534"/>
                </a:lnTo>
                <a:lnTo>
                  <a:pt x="151944" y="722231"/>
                </a:lnTo>
                <a:lnTo>
                  <a:pt x="188195" y="748194"/>
                </a:lnTo>
                <a:lnTo>
                  <a:pt x="227267" y="770119"/>
                </a:lnTo>
                <a:lnTo>
                  <a:pt x="268856" y="787702"/>
                </a:lnTo>
                <a:lnTo>
                  <a:pt x="312656" y="800638"/>
                </a:lnTo>
                <a:lnTo>
                  <a:pt x="358364" y="808622"/>
                </a:lnTo>
                <a:lnTo>
                  <a:pt x="405676" y="811352"/>
                </a:lnTo>
                <a:close/>
              </a:path>
            </a:pathLst>
          </a:custGeom>
          <a:ln w="62471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33" name="object 33"/>
          <p:cNvSpPr/>
          <p:nvPr/>
        </p:nvSpPr>
        <p:spPr>
          <a:xfrm>
            <a:off x="7308114" y="5481057"/>
            <a:ext cx="28236" cy="153667"/>
          </a:xfrm>
          <a:custGeom>
            <a:avLst/>
            <a:gdLst/>
            <a:ahLst/>
            <a:cxnLst/>
            <a:rect l="l" t="t" r="r" b="b"/>
            <a:pathLst>
              <a:path w="33020" h="179704">
                <a:moveTo>
                  <a:pt x="32619" y="0"/>
                </a:moveTo>
                <a:lnTo>
                  <a:pt x="30448" y="3340"/>
                </a:lnTo>
                <a:lnTo>
                  <a:pt x="28149" y="6984"/>
                </a:lnTo>
                <a:lnTo>
                  <a:pt x="26117" y="10147"/>
                </a:lnTo>
                <a:lnTo>
                  <a:pt x="7219" y="54084"/>
                </a:lnTo>
                <a:lnTo>
                  <a:pt x="0" y="101961"/>
                </a:lnTo>
                <a:lnTo>
                  <a:pt x="6457" y="146239"/>
                </a:lnTo>
                <a:lnTo>
                  <a:pt x="28594" y="179374"/>
                </a:lnTo>
                <a:lnTo>
                  <a:pt x="32619" y="0"/>
                </a:lnTo>
                <a:close/>
              </a:path>
            </a:pathLst>
          </a:custGeom>
          <a:solidFill>
            <a:srgbClr val="2197CE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34" name="object 34"/>
          <p:cNvSpPr/>
          <p:nvPr/>
        </p:nvSpPr>
        <p:spPr>
          <a:xfrm>
            <a:off x="7313559" y="4975150"/>
            <a:ext cx="78310" cy="196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35" name="object 35"/>
          <p:cNvSpPr/>
          <p:nvPr/>
        </p:nvSpPr>
        <p:spPr>
          <a:xfrm>
            <a:off x="7374115" y="5357092"/>
            <a:ext cx="73304" cy="292673"/>
          </a:xfrm>
          <a:custGeom>
            <a:avLst/>
            <a:gdLst/>
            <a:ahLst/>
            <a:cxnLst/>
            <a:rect l="l" t="t" r="r" b="b"/>
            <a:pathLst>
              <a:path w="85725" h="342264">
                <a:moveTo>
                  <a:pt x="47358" y="0"/>
                </a:moveTo>
                <a:lnTo>
                  <a:pt x="35354" y="19437"/>
                </a:lnTo>
                <a:lnTo>
                  <a:pt x="23402" y="38473"/>
                </a:lnTo>
                <a:lnTo>
                  <a:pt x="11589" y="57030"/>
                </a:lnTo>
                <a:lnTo>
                  <a:pt x="0" y="75031"/>
                </a:lnTo>
                <a:lnTo>
                  <a:pt x="10845" y="342176"/>
                </a:lnTo>
                <a:lnTo>
                  <a:pt x="31542" y="339431"/>
                </a:lnTo>
                <a:lnTo>
                  <a:pt x="50831" y="332535"/>
                </a:lnTo>
                <a:lnTo>
                  <a:pt x="68720" y="322036"/>
                </a:lnTo>
                <a:lnTo>
                  <a:pt x="85217" y="308483"/>
                </a:lnTo>
                <a:lnTo>
                  <a:pt x="47358" y="0"/>
                </a:lnTo>
                <a:close/>
              </a:path>
            </a:pathLst>
          </a:custGeom>
          <a:solidFill>
            <a:srgbClr val="2197CE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36" name="object 36"/>
          <p:cNvSpPr/>
          <p:nvPr/>
        </p:nvSpPr>
        <p:spPr>
          <a:xfrm>
            <a:off x="7440337" y="5266521"/>
            <a:ext cx="87965" cy="301361"/>
          </a:xfrm>
          <a:custGeom>
            <a:avLst/>
            <a:gdLst/>
            <a:ahLst/>
            <a:cxnLst/>
            <a:rect l="l" t="t" r="r" b="b"/>
            <a:pathLst>
              <a:path w="102870" h="352425">
                <a:moveTo>
                  <a:pt x="30225" y="0"/>
                </a:moveTo>
                <a:lnTo>
                  <a:pt x="29273" y="2247"/>
                </a:lnTo>
                <a:lnTo>
                  <a:pt x="28447" y="4292"/>
                </a:lnTo>
                <a:lnTo>
                  <a:pt x="27406" y="6070"/>
                </a:lnTo>
                <a:lnTo>
                  <a:pt x="5727" y="45440"/>
                </a:lnTo>
                <a:lnTo>
                  <a:pt x="0" y="55422"/>
                </a:lnTo>
                <a:lnTo>
                  <a:pt x="55206" y="351929"/>
                </a:lnTo>
                <a:lnTo>
                  <a:pt x="66977" y="332019"/>
                </a:lnTo>
                <a:lnTo>
                  <a:pt x="78849" y="311738"/>
                </a:lnTo>
                <a:lnTo>
                  <a:pt x="90695" y="291313"/>
                </a:lnTo>
                <a:lnTo>
                  <a:pt x="102387" y="270967"/>
                </a:lnTo>
                <a:lnTo>
                  <a:pt x="30225" y="0"/>
                </a:lnTo>
                <a:close/>
              </a:path>
            </a:pathLst>
          </a:custGeom>
          <a:solidFill>
            <a:srgbClr val="2197CE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37" name="object 37"/>
          <p:cNvSpPr/>
          <p:nvPr/>
        </p:nvSpPr>
        <p:spPr>
          <a:xfrm>
            <a:off x="7378904" y="4984500"/>
            <a:ext cx="65636" cy="2008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38" name="object 38"/>
          <p:cNvSpPr/>
          <p:nvPr/>
        </p:nvSpPr>
        <p:spPr>
          <a:xfrm>
            <a:off x="7402947" y="4988192"/>
            <a:ext cx="183531" cy="459372"/>
          </a:xfrm>
          <a:custGeom>
            <a:avLst/>
            <a:gdLst/>
            <a:ahLst/>
            <a:cxnLst/>
            <a:rect l="l" t="t" r="r" b="b"/>
            <a:pathLst>
              <a:path w="214629" h="537210">
                <a:moveTo>
                  <a:pt x="0" y="0"/>
                </a:moveTo>
                <a:lnTo>
                  <a:pt x="179590" y="537121"/>
                </a:lnTo>
                <a:lnTo>
                  <a:pt x="189901" y="518448"/>
                </a:lnTo>
                <a:lnTo>
                  <a:pt x="199272" y="501162"/>
                </a:lnTo>
                <a:lnTo>
                  <a:pt x="207562" y="485631"/>
                </a:lnTo>
                <a:lnTo>
                  <a:pt x="214629" y="472147"/>
                </a:lnTo>
                <a:lnTo>
                  <a:pt x="16700" y="2171"/>
                </a:lnTo>
                <a:lnTo>
                  <a:pt x="11366" y="1473"/>
                </a:lnTo>
                <a:lnTo>
                  <a:pt x="5676" y="825"/>
                </a:lnTo>
                <a:lnTo>
                  <a:pt x="0" y="0"/>
                </a:lnTo>
                <a:close/>
              </a:path>
            </a:pathLst>
          </a:custGeom>
          <a:solidFill>
            <a:srgbClr val="2197CE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39" name="object 39"/>
          <p:cNvSpPr/>
          <p:nvPr/>
        </p:nvSpPr>
        <p:spPr>
          <a:xfrm>
            <a:off x="7632546" y="5506034"/>
            <a:ext cx="58741" cy="1347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40" name="object 40"/>
          <p:cNvSpPr/>
          <p:nvPr/>
        </p:nvSpPr>
        <p:spPr>
          <a:xfrm>
            <a:off x="7430108" y="4991201"/>
            <a:ext cx="353488" cy="641275"/>
          </a:xfrm>
          <a:custGeom>
            <a:avLst/>
            <a:gdLst/>
            <a:ahLst/>
            <a:cxnLst/>
            <a:rect l="l" t="t" r="r" b="b"/>
            <a:pathLst>
              <a:path w="413384" h="749935">
                <a:moveTo>
                  <a:pt x="264532" y="413179"/>
                </a:moveTo>
                <a:lnTo>
                  <a:pt x="230781" y="413179"/>
                </a:lnTo>
                <a:lnTo>
                  <a:pt x="241371" y="419214"/>
                </a:lnTo>
                <a:lnTo>
                  <a:pt x="248173" y="432698"/>
                </a:lnTo>
                <a:lnTo>
                  <a:pt x="249885" y="451980"/>
                </a:lnTo>
                <a:lnTo>
                  <a:pt x="248534" y="469915"/>
                </a:lnTo>
                <a:lnTo>
                  <a:pt x="246507" y="496176"/>
                </a:lnTo>
                <a:lnTo>
                  <a:pt x="372440" y="749668"/>
                </a:lnTo>
                <a:lnTo>
                  <a:pt x="389202" y="736261"/>
                </a:lnTo>
                <a:lnTo>
                  <a:pt x="400573" y="717315"/>
                </a:lnTo>
                <a:lnTo>
                  <a:pt x="408016" y="692739"/>
                </a:lnTo>
                <a:lnTo>
                  <a:pt x="412991" y="662444"/>
                </a:lnTo>
                <a:lnTo>
                  <a:pt x="264532" y="413179"/>
                </a:lnTo>
                <a:close/>
              </a:path>
              <a:path w="413384" h="749935">
                <a:moveTo>
                  <a:pt x="0" y="0"/>
                </a:moveTo>
                <a:lnTo>
                  <a:pt x="209905" y="422541"/>
                </a:lnTo>
                <a:lnTo>
                  <a:pt x="212585" y="420027"/>
                </a:lnTo>
                <a:lnTo>
                  <a:pt x="215150" y="417677"/>
                </a:lnTo>
                <a:lnTo>
                  <a:pt x="217703" y="416242"/>
                </a:lnTo>
                <a:lnTo>
                  <a:pt x="230781" y="413179"/>
                </a:lnTo>
                <a:lnTo>
                  <a:pt x="264532" y="413179"/>
                </a:lnTo>
                <a:lnTo>
                  <a:pt x="19303" y="1435"/>
                </a:lnTo>
                <a:lnTo>
                  <a:pt x="13309" y="1130"/>
                </a:lnTo>
                <a:lnTo>
                  <a:pt x="6769" y="647"/>
                </a:lnTo>
                <a:lnTo>
                  <a:pt x="0" y="0"/>
                </a:lnTo>
                <a:close/>
              </a:path>
            </a:pathLst>
          </a:custGeom>
          <a:solidFill>
            <a:srgbClr val="2197CE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41" name="object 41"/>
          <p:cNvSpPr/>
          <p:nvPr/>
        </p:nvSpPr>
        <p:spPr>
          <a:xfrm>
            <a:off x="7461547" y="4992906"/>
            <a:ext cx="334484" cy="483264"/>
          </a:xfrm>
          <a:custGeom>
            <a:avLst/>
            <a:gdLst/>
            <a:ahLst/>
            <a:cxnLst/>
            <a:rect l="l" t="t" r="r" b="b"/>
            <a:pathLst>
              <a:path w="391159" h="565150">
                <a:moveTo>
                  <a:pt x="0" y="38"/>
                </a:moveTo>
                <a:lnTo>
                  <a:pt x="385673" y="564603"/>
                </a:lnTo>
                <a:lnTo>
                  <a:pt x="387162" y="540716"/>
                </a:lnTo>
                <a:lnTo>
                  <a:pt x="388466" y="515716"/>
                </a:lnTo>
                <a:lnTo>
                  <a:pt x="391096" y="460133"/>
                </a:lnTo>
                <a:lnTo>
                  <a:pt x="22580" y="253"/>
                </a:lnTo>
                <a:lnTo>
                  <a:pt x="8369" y="253"/>
                </a:lnTo>
                <a:lnTo>
                  <a:pt x="0" y="38"/>
                </a:lnTo>
                <a:close/>
              </a:path>
              <a:path w="391159" h="565150">
                <a:moveTo>
                  <a:pt x="22377" y="0"/>
                </a:moveTo>
                <a:lnTo>
                  <a:pt x="15824" y="253"/>
                </a:lnTo>
                <a:lnTo>
                  <a:pt x="22580" y="253"/>
                </a:lnTo>
                <a:lnTo>
                  <a:pt x="22377" y="0"/>
                </a:lnTo>
                <a:close/>
              </a:path>
            </a:pathLst>
          </a:custGeom>
          <a:solidFill>
            <a:srgbClr val="2197CE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42" name="object 42"/>
          <p:cNvSpPr/>
          <p:nvPr/>
        </p:nvSpPr>
        <p:spPr>
          <a:xfrm>
            <a:off x="7497526" y="4986922"/>
            <a:ext cx="305705" cy="337199"/>
          </a:xfrm>
          <a:custGeom>
            <a:avLst/>
            <a:gdLst/>
            <a:ahLst/>
            <a:cxnLst/>
            <a:rect l="l" t="t" r="r" b="b"/>
            <a:pathLst>
              <a:path w="357504" h="394335">
                <a:moveTo>
                  <a:pt x="22732" y="0"/>
                </a:moveTo>
                <a:lnTo>
                  <a:pt x="18224" y="1523"/>
                </a:lnTo>
                <a:lnTo>
                  <a:pt x="13487" y="2857"/>
                </a:lnTo>
                <a:lnTo>
                  <a:pt x="8635" y="4076"/>
                </a:lnTo>
                <a:lnTo>
                  <a:pt x="7632" y="4419"/>
                </a:lnTo>
                <a:lnTo>
                  <a:pt x="6032" y="4724"/>
                </a:lnTo>
                <a:lnTo>
                  <a:pt x="4076" y="4991"/>
                </a:lnTo>
                <a:lnTo>
                  <a:pt x="2997" y="5206"/>
                </a:lnTo>
                <a:lnTo>
                  <a:pt x="1435" y="5333"/>
                </a:lnTo>
                <a:lnTo>
                  <a:pt x="0" y="5638"/>
                </a:lnTo>
                <a:lnTo>
                  <a:pt x="352805" y="393826"/>
                </a:lnTo>
                <a:lnTo>
                  <a:pt x="353237" y="386803"/>
                </a:lnTo>
                <a:lnTo>
                  <a:pt x="353720" y="379514"/>
                </a:lnTo>
                <a:lnTo>
                  <a:pt x="354152" y="372097"/>
                </a:lnTo>
                <a:lnTo>
                  <a:pt x="354329" y="369925"/>
                </a:lnTo>
                <a:lnTo>
                  <a:pt x="354406" y="367715"/>
                </a:lnTo>
                <a:lnTo>
                  <a:pt x="354672" y="365594"/>
                </a:lnTo>
                <a:lnTo>
                  <a:pt x="354926" y="359702"/>
                </a:lnTo>
                <a:lnTo>
                  <a:pt x="355282" y="353758"/>
                </a:lnTo>
                <a:lnTo>
                  <a:pt x="355587" y="347776"/>
                </a:lnTo>
                <a:lnTo>
                  <a:pt x="355663" y="344385"/>
                </a:lnTo>
                <a:lnTo>
                  <a:pt x="355930" y="341007"/>
                </a:lnTo>
                <a:lnTo>
                  <a:pt x="356107" y="337578"/>
                </a:lnTo>
                <a:lnTo>
                  <a:pt x="356539" y="330644"/>
                </a:lnTo>
                <a:lnTo>
                  <a:pt x="357060" y="323532"/>
                </a:lnTo>
                <a:lnTo>
                  <a:pt x="357441" y="316458"/>
                </a:lnTo>
                <a:lnTo>
                  <a:pt x="22732" y="0"/>
                </a:lnTo>
                <a:close/>
              </a:path>
            </a:pathLst>
          </a:custGeom>
          <a:solidFill>
            <a:srgbClr val="2197CE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43" name="object 43"/>
          <p:cNvSpPr/>
          <p:nvPr/>
        </p:nvSpPr>
        <p:spPr>
          <a:xfrm>
            <a:off x="7532321" y="4968395"/>
            <a:ext cx="288872" cy="242718"/>
          </a:xfrm>
          <a:custGeom>
            <a:avLst/>
            <a:gdLst/>
            <a:ahLst/>
            <a:cxnLst/>
            <a:rect l="l" t="t" r="r" b="b"/>
            <a:pathLst>
              <a:path w="337820" h="283845">
                <a:moveTo>
                  <a:pt x="15824" y="0"/>
                </a:moveTo>
                <a:lnTo>
                  <a:pt x="12268" y="6083"/>
                </a:lnTo>
                <a:lnTo>
                  <a:pt x="6769" y="10845"/>
                </a:lnTo>
                <a:lnTo>
                  <a:pt x="0" y="14490"/>
                </a:lnTo>
                <a:lnTo>
                  <a:pt x="322707" y="283540"/>
                </a:lnTo>
                <a:lnTo>
                  <a:pt x="325336" y="268945"/>
                </a:lnTo>
                <a:lnTo>
                  <a:pt x="328590" y="254892"/>
                </a:lnTo>
                <a:lnTo>
                  <a:pt x="332543" y="241481"/>
                </a:lnTo>
                <a:lnTo>
                  <a:pt x="337273" y="228815"/>
                </a:lnTo>
                <a:lnTo>
                  <a:pt x="15824" y="0"/>
                </a:lnTo>
                <a:close/>
              </a:path>
            </a:pathLst>
          </a:custGeom>
          <a:solidFill>
            <a:srgbClr val="2197CE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44" name="object 44"/>
          <p:cNvSpPr/>
          <p:nvPr/>
        </p:nvSpPr>
        <p:spPr>
          <a:xfrm>
            <a:off x="7544169" y="4929572"/>
            <a:ext cx="339914" cy="204708"/>
          </a:xfrm>
          <a:custGeom>
            <a:avLst/>
            <a:gdLst/>
            <a:ahLst/>
            <a:cxnLst/>
            <a:rect l="l" t="t" r="r" b="b"/>
            <a:pathLst>
              <a:path w="397509" h="239395">
                <a:moveTo>
                  <a:pt x="0" y="0"/>
                </a:moveTo>
                <a:lnTo>
                  <a:pt x="2626" y="7572"/>
                </a:lnTo>
                <a:lnTo>
                  <a:pt x="4449" y="14517"/>
                </a:lnTo>
                <a:lnTo>
                  <a:pt x="5556" y="20893"/>
                </a:lnTo>
                <a:lnTo>
                  <a:pt x="6032" y="26758"/>
                </a:lnTo>
                <a:lnTo>
                  <a:pt x="346684" y="238785"/>
                </a:lnTo>
                <a:lnTo>
                  <a:pt x="351116" y="234530"/>
                </a:lnTo>
                <a:lnTo>
                  <a:pt x="355841" y="230505"/>
                </a:lnTo>
                <a:lnTo>
                  <a:pt x="361353" y="227469"/>
                </a:lnTo>
                <a:lnTo>
                  <a:pt x="397217" y="206997"/>
                </a:lnTo>
                <a:lnTo>
                  <a:pt x="0" y="0"/>
                </a:lnTo>
                <a:close/>
              </a:path>
            </a:pathLst>
          </a:custGeom>
          <a:solidFill>
            <a:srgbClr val="2197CE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45" name="object 45"/>
          <p:cNvSpPr/>
          <p:nvPr/>
        </p:nvSpPr>
        <p:spPr>
          <a:xfrm>
            <a:off x="7522601" y="4889303"/>
            <a:ext cx="455571" cy="194391"/>
          </a:xfrm>
          <a:custGeom>
            <a:avLst/>
            <a:gdLst/>
            <a:ahLst/>
            <a:cxnLst/>
            <a:rect l="l" t="t" r="r" b="b"/>
            <a:pathLst>
              <a:path w="532765" h="227329">
                <a:moveTo>
                  <a:pt x="0" y="0"/>
                </a:moveTo>
                <a:lnTo>
                  <a:pt x="4058" y="6527"/>
                </a:lnTo>
                <a:lnTo>
                  <a:pt x="7756" y="12734"/>
                </a:lnTo>
                <a:lnTo>
                  <a:pt x="11154" y="18680"/>
                </a:lnTo>
                <a:lnTo>
                  <a:pt x="14312" y="24422"/>
                </a:lnTo>
                <a:lnTo>
                  <a:pt x="470115" y="226860"/>
                </a:lnTo>
                <a:lnTo>
                  <a:pt x="502637" y="207894"/>
                </a:lnTo>
                <a:lnTo>
                  <a:pt x="517950" y="198679"/>
                </a:lnTo>
                <a:lnTo>
                  <a:pt x="532434" y="189699"/>
                </a:lnTo>
                <a:lnTo>
                  <a:pt x="0" y="0"/>
                </a:lnTo>
                <a:close/>
              </a:path>
            </a:pathLst>
          </a:custGeom>
          <a:solidFill>
            <a:srgbClr val="2197CE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46" name="object 46"/>
          <p:cNvSpPr/>
          <p:nvPr/>
        </p:nvSpPr>
        <p:spPr>
          <a:xfrm>
            <a:off x="7809877" y="4935175"/>
            <a:ext cx="247062" cy="85250"/>
          </a:xfrm>
          <a:custGeom>
            <a:avLst/>
            <a:gdLst/>
            <a:ahLst/>
            <a:cxnLst/>
            <a:rect l="l" t="t" r="r" b="b"/>
            <a:pathLst>
              <a:path w="288925" h="99695">
                <a:moveTo>
                  <a:pt x="73685" y="0"/>
                </a:moveTo>
                <a:lnTo>
                  <a:pt x="51456" y="9759"/>
                </a:lnTo>
                <a:lnTo>
                  <a:pt x="31873" y="17668"/>
                </a:lnTo>
                <a:lnTo>
                  <a:pt x="14753" y="23877"/>
                </a:lnTo>
                <a:lnTo>
                  <a:pt x="0" y="28536"/>
                </a:lnTo>
                <a:lnTo>
                  <a:pt x="246900" y="99441"/>
                </a:lnTo>
                <a:lnTo>
                  <a:pt x="248767" y="98056"/>
                </a:lnTo>
                <a:lnTo>
                  <a:pt x="250634" y="96494"/>
                </a:lnTo>
                <a:lnTo>
                  <a:pt x="252234" y="95059"/>
                </a:lnTo>
                <a:lnTo>
                  <a:pt x="252488" y="94894"/>
                </a:lnTo>
                <a:lnTo>
                  <a:pt x="252755" y="94589"/>
                </a:lnTo>
                <a:lnTo>
                  <a:pt x="253098" y="94322"/>
                </a:lnTo>
                <a:lnTo>
                  <a:pt x="255092" y="92506"/>
                </a:lnTo>
                <a:lnTo>
                  <a:pt x="256654" y="90728"/>
                </a:lnTo>
                <a:lnTo>
                  <a:pt x="258521" y="88773"/>
                </a:lnTo>
                <a:lnTo>
                  <a:pt x="261467" y="85915"/>
                </a:lnTo>
                <a:lnTo>
                  <a:pt x="264680" y="82880"/>
                </a:lnTo>
                <a:lnTo>
                  <a:pt x="267322" y="79794"/>
                </a:lnTo>
                <a:lnTo>
                  <a:pt x="270357" y="76504"/>
                </a:lnTo>
                <a:lnTo>
                  <a:pt x="272834" y="72771"/>
                </a:lnTo>
                <a:lnTo>
                  <a:pt x="275348" y="69215"/>
                </a:lnTo>
                <a:lnTo>
                  <a:pt x="276390" y="67868"/>
                </a:lnTo>
                <a:lnTo>
                  <a:pt x="277736" y="66433"/>
                </a:lnTo>
                <a:lnTo>
                  <a:pt x="278511" y="65011"/>
                </a:lnTo>
                <a:lnTo>
                  <a:pt x="282816" y="58369"/>
                </a:lnTo>
                <a:lnTo>
                  <a:pt x="285927" y="51473"/>
                </a:lnTo>
                <a:lnTo>
                  <a:pt x="288658" y="44411"/>
                </a:lnTo>
                <a:lnTo>
                  <a:pt x="73685" y="0"/>
                </a:lnTo>
                <a:close/>
              </a:path>
            </a:pathLst>
          </a:custGeom>
          <a:solidFill>
            <a:srgbClr val="2197CE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47" name="object 47"/>
          <p:cNvSpPr/>
          <p:nvPr/>
        </p:nvSpPr>
        <p:spPr>
          <a:xfrm>
            <a:off x="7501012" y="4858440"/>
            <a:ext cx="243804" cy="80906"/>
          </a:xfrm>
          <a:custGeom>
            <a:avLst/>
            <a:gdLst/>
            <a:ahLst/>
            <a:cxnLst/>
            <a:rect l="l" t="t" r="r" b="b"/>
            <a:pathLst>
              <a:path w="285115" h="94614">
                <a:moveTo>
                  <a:pt x="0" y="0"/>
                </a:moveTo>
                <a:lnTo>
                  <a:pt x="3987" y="6070"/>
                </a:lnTo>
                <a:lnTo>
                  <a:pt x="8242" y="12230"/>
                </a:lnTo>
                <a:lnTo>
                  <a:pt x="12966" y="17779"/>
                </a:lnTo>
                <a:lnTo>
                  <a:pt x="13055" y="18033"/>
                </a:lnTo>
                <a:lnTo>
                  <a:pt x="13233" y="18211"/>
                </a:lnTo>
                <a:lnTo>
                  <a:pt x="276910" y="94018"/>
                </a:lnTo>
                <a:lnTo>
                  <a:pt x="276910" y="89598"/>
                </a:lnTo>
                <a:lnTo>
                  <a:pt x="277431" y="84747"/>
                </a:lnTo>
                <a:lnTo>
                  <a:pt x="278422" y="79451"/>
                </a:lnTo>
                <a:lnTo>
                  <a:pt x="279768" y="73202"/>
                </a:lnTo>
                <a:lnTo>
                  <a:pt x="281812" y="66306"/>
                </a:lnTo>
                <a:lnTo>
                  <a:pt x="284619" y="58762"/>
                </a:lnTo>
                <a:lnTo>
                  <a:pt x="0" y="0"/>
                </a:lnTo>
                <a:close/>
              </a:path>
            </a:pathLst>
          </a:custGeom>
          <a:solidFill>
            <a:srgbClr val="2197CE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48" name="object 48"/>
          <p:cNvSpPr/>
          <p:nvPr/>
        </p:nvSpPr>
        <p:spPr>
          <a:xfrm>
            <a:off x="7488990" y="4835743"/>
            <a:ext cx="280184" cy="48869"/>
          </a:xfrm>
          <a:custGeom>
            <a:avLst/>
            <a:gdLst/>
            <a:ahLst/>
            <a:cxnLst/>
            <a:rect l="l" t="t" r="r" b="b"/>
            <a:pathLst>
              <a:path w="327659" h="57150">
                <a:moveTo>
                  <a:pt x="0" y="0"/>
                </a:moveTo>
                <a:lnTo>
                  <a:pt x="787" y="1689"/>
                </a:lnTo>
                <a:lnTo>
                  <a:pt x="1435" y="3594"/>
                </a:lnTo>
                <a:lnTo>
                  <a:pt x="3479" y="8064"/>
                </a:lnTo>
                <a:lnTo>
                  <a:pt x="5080" y="10845"/>
                </a:lnTo>
                <a:lnTo>
                  <a:pt x="6515" y="13487"/>
                </a:lnTo>
                <a:lnTo>
                  <a:pt x="310781" y="56896"/>
                </a:lnTo>
                <a:lnTo>
                  <a:pt x="312813" y="52565"/>
                </a:lnTo>
                <a:lnTo>
                  <a:pt x="314515" y="48653"/>
                </a:lnTo>
                <a:lnTo>
                  <a:pt x="316979" y="43929"/>
                </a:lnTo>
                <a:lnTo>
                  <a:pt x="320929" y="35775"/>
                </a:lnTo>
                <a:lnTo>
                  <a:pt x="324269" y="28486"/>
                </a:lnTo>
                <a:lnTo>
                  <a:pt x="327215" y="21285"/>
                </a:lnTo>
                <a:lnTo>
                  <a:pt x="0" y="0"/>
                </a:lnTo>
                <a:close/>
              </a:path>
            </a:pathLst>
          </a:custGeom>
          <a:solidFill>
            <a:srgbClr val="2197CE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49" name="object 49"/>
          <p:cNvSpPr/>
          <p:nvPr/>
        </p:nvSpPr>
        <p:spPr>
          <a:xfrm>
            <a:off x="7925523" y="4878627"/>
            <a:ext cx="136834" cy="49954"/>
          </a:xfrm>
          <a:custGeom>
            <a:avLst/>
            <a:gdLst/>
            <a:ahLst/>
            <a:cxnLst/>
            <a:rect l="l" t="t" r="r" b="b"/>
            <a:pathLst>
              <a:path w="160020" h="58420">
                <a:moveTo>
                  <a:pt x="81838" y="0"/>
                </a:moveTo>
                <a:lnTo>
                  <a:pt x="24066" y="22035"/>
                </a:lnTo>
                <a:lnTo>
                  <a:pt x="11852" y="28833"/>
                </a:lnTo>
                <a:lnTo>
                  <a:pt x="0" y="35307"/>
                </a:lnTo>
                <a:lnTo>
                  <a:pt x="159765" y="57989"/>
                </a:lnTo>
                <a:lnTo>
                  <a:pt x="148785" y="26046"/>
                </a:lnTo>
                <a:lnTo>
                  <a:pt x="123110" y="4027"/>
                </a:lnTo>
                <a:lnTo>
                  <a:pt x="81838" y="0"/>
                </a:lnTo>
                <a:close/>
              </a:path>
            </a:pathLst>
          </a:custGeom>
          <a:solidFill>
            <a:srgbClr val="2197CE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50" name="object 50"/>
          <p:cNvSpPr/>
          <p:nvPr/>
        </p:nvSpPr>
        <p:spPr>
          <a:xfrm>
            <a:off x="7481844" y="4789078"/>
            <a:ext cx="302990" cy="38552"/>
          </a:xfrm>
          <a:custGeom>
            <a:avLst/>
            <a:gdLst/>
            <a:ahLst/>
            <a:cxnLst/>
            <a:rect l="l" t="t" r="r" b="b"/>
            <a:pathLst>
              <a:path w="354329" h="45085">
                <a:moveTo>
                  <a:pt x="354050" y="0"/>
                </a:moveTo>
                <a:lnTo>
                  <a:pt x="0" y="29883"/>
                </a:lnTo>
                <a:lnTo>
                  <a:pt x="1168" y="34645"/>
                </a:lnTo>
                <a:lnTo>
                  <a:pt x="2603" y="39243"/>
                </a:lnTo>
                <a:lnTo>
                  <a:pt x="4114" y="43802"/>
                </a:lnTo>
                <a:lnTo>
                  <a:pt x="346684" y="44881"/>
                </a:lnTo>
                <a:lnTo>
                  <a:pt x="348716" y="37680"/>
                </a:lnTo>
                <a:lnTo>
                  <a:pt x="350329" y="30657"/>
                </a:lnTo>
                <a:lnTo>
                  <a:pt x="351497" y="23761"/>
                </a:lnTo>
                <a:lnTo>
                  <a:pt x="352844" y="16090"/>
                </a:lnTo>
                <a:lnTo>
                  <a:pt x="353542" y="8191"/>
                </a:lnTo>
                <a:lnTo>
                  <a:pt x="354050" y="0"/>
                </a:lnTo>
                <a:close/>
              </a:path>
            </a:pathLst>
          </a:custGeom>
          <a:solidFill>
            <a:srgbClr val="2197CE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51" name="object 51"/>
          <p:cNvSpPr/>
          <p:nvPr/>
        </p:nvSpPr>
        <p:spPr>
          <a:xfrm>
            <a:off x="7478272" y="4724526"/>
            <a:ext cx="306791" cy="81449"/>
          </a:xfrm>
          <a:custGeom>
            <a:avLst/>
            <a:gdLst/>
            <a:ahLst/>
            <a:cxnLst/>
            <a:rect l="l" t="t" r="r" b="b"/>
            <a:pathLst>
              <a:path w="358775" h="95250">
                <a:moveTo>
                  <a:pt x="350494" y="0"/>
                </a:moveTo>
                <a:lnTo>
                  <a:pt x="0" y="82003"/>
                </a:lnTo>
                <a:lnTo>
                  <a:pt x="520" y="86512"/>
                </a:lnTo>
                <a:lnTo>
                  <a:pt x="1041" y="90766"/>
                </a:lnTo>
                <a:lnTo>
                  <a:pt x="1854" y="95186"/>
                </a:lnTo>
                <a:lnTo>
                  <a:pt x="358216" y="42494"/>
                </a:lnTo>
                <a:lnTo>
                  <a:pt x="357172" y="31380"/>
                </a:lnTo>
                <a:lnTo>
                  <a:pt x="355541" y="20575"/>
                </a:lnTo>
                <a:lnTo>
                  <a:pt x="353317" y="10106"/>
                </a:lnTo>
                <a:lnTo>
                  <a:pt x="350494" y="0"/>
                </a:lnTo>
                <a:close/>
              </a:path>
            </a:pathLst>
          </a:custGeom>
          <a:solidFill>
            <a:srgbClr val="2197CE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52" name="object 52"/>
          <p:cNvSpPr/>
          <p:nvPr/>
        </p:nvSpPr>
        <p:spPr>
          <a:xfrm>
            <a:off x="7477044" y="4666882"/>
            <a:ext cx="289415" cy="118372"/>
          </a:xfrm>
          <a:custGeom>
            <a:avLst/>
            <a:gdLst/>
            <a:ahLst/>
            <a:cxnLst/>
            <a:rect l="l" t="t" r="r" b="b"/>
            <a:pathLst>
              <a:path w="338454" h="138429">
                <a:moveTo>
                  <a:pt x="311035" y="0"/>
                </a:moveTo>
                <a:lnTo>
                  <a:pt x="254" y="123951"/>
                </a:lnTo>
                <a:lnTo>
                  <a:pt x="254" y="124421"/>
                </a:lnTo>
                <a:lnTo>
                  <a:pt x="0" y="124942"/>
                </a:lnTo>
                <a:lnTo>
                  <a:pt x="0" y="129806"/>
                </a:lnTo>
                <a:lnTo>
                  <a:pt x="254" y="133921"/>
                </a:lnTo>
                <a:lnTo>
                  <a:pt x="431" y="138264"/>
                </a:lnTo>
                <a:lnTo>
                  <a:pt x="338048" y="34912"/>
                </a:lnTo>
                <a:lnTo>
                  <a:pt x="332207" y="25431"/>
                </a:lnTo>
                <a:lnTo>
                  <a:pt x="325747" y="16446"/>
                </a:lnTo>
                <a:lnTo>
                  <a:pt x="318683" y="7966"/>
                </a:lnTo>
                <a:lnTo>
                  <a:pt x="311035" y="0"/>
                </a:lnTo>
                <a:close/>
              </a:path>
            </a:pathLst>
          </a:custGeom>
          <a:solidFill>
            <a:srgbClr val="2197CE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53" name="object 53"/>
          <p:cNvSpPr/>
          <p:nvPr/>
        </p:nvSpPr>
        <p:spPr>
          <a:xfrm>
            <a:off x="7478337" y="4629372"/>
            <a:ext cx="234030" cy="130318"/>
          </a:xfrm>
          <a:custGeom>
            <a:avLst/>
            <a:gdLst/>
            <a:ahLst/>
            <a:cxnLst/>
            <a:rect l="l" t="t" r="r" b="b"/>
            <a:pathLst>
              <a:path w="273684" h="152400">
                <a:moveTo>
                  <a:pt x="224815" y="0"/>
                </a:moveTo>
                <a:lnTo>
                  <a:pt x="4152" y="132702"/>
                </a:lnTo>
                <a:lnTo>
                  <a:pt x="4076" y="133184"/>
                </a:lnTo>
                <a:lnTo>
                  <a:pt x="3898" y="133578"/>
                </a:lnTo>
                <a:lnTo>
                  <a:pt x="3721" y="134137"/>
                </a:lnTo>
                <a:lnTo>
                  <a:pt x="2641" y="138176"/>
                </a:lnTo>
                <a:lnTo>
                  <a:pt x="863" y="148056"/>
                </a:lnTo>
                <a:lnTo>
                  <a:pt x="342" y="149745"/>
                </a:lnTo>
                <a:lnTo>
                  <a:pt x="165" y="151523"/>
                </a:lnTo>
                <a:lnTo>
                  <a:pt x="76" y="151739"/>
                </a:lnTo>
                <a:lnTo>
                  <a:pt x="0" y="152349"/>
                </a:lnTo>
                <a:lnTo>
                  <a:pt x="273430" y="17602"/>
                </a:lnTo>
                <a:lnTo>
                  <a:pt x="262127" y="12164"/>
                </a:lnTo>
                <a:lnTo>
                  <a:pt x="250228" y="7386"/>
                </a:lnTo>
                <a:lnTo>
                  <a:pt x="237776" y="3316"/>
                </a:lnTo>
                <a:lnTo>
                  <a:pt x="224815" y="0"/>
                </a:lnTo>
                <a:close/>
              </a:path>
            </a:pathLst>
          </a:custGeom>
          <a:solidFill>
            <a:srgbClr val="2197CE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54" name="object 54"/>
          <p:cNvSpPr/>
          <p:nvPr/>
        </p:nvSpPr>
        <p:spPr>
          <a:xfrm>
            <a:off x="7489127" y="4625452"/>
            <a:ext cx="139499" cy="977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55" name="object 55"/>
          <p:cNvSpPr/>
          <p:nvPr/>
        </p:nvSpPr>
        <p:spPr>
          <a:xfrm>
            <a:off x="7086708" y="4932382"/>
            <a:ext cx="235995" cy="2120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56" name="object 56"/>
          <p:cNvSpPr/>
          <p:nvPr/>
        </p:nvSpPr>
        <p:spPr>
          <a:xfrm>
            <a:off x="4561791" y="1475333"/>
            <a:ext cx="613039" cy="613039"/>
          </a:xfrm>
          <a:custGeom>
            <a:avLst/>
            <a:gdLst/>
            <a:ahLst/>
            <a:cxnLst/>
            <a:rect l="l" t="t" r="r" b="b"/>
            <a:pathLst>
              <a:path w="716914" h="716914">
                <a:moveTo>
                  <a:pt x="358013" y="0"/>
                </a:moveTo>
                <a:lnTo>
                  <a:pt x="309515" y="3277"/>
                </a:lnTo>
                <a:lnTo>
                  <a:pt x="262981" y="12798"/>
                </a:lnTo>
                <a:lnTo>
                  <a:pt x="218839" y="28134"/>
                </a:lnTo>
                <a:lnTo>
                  <a:pt x="177519" y="48859"/>
                </a:lnTo>
                <a:lnTo>
                  <a:pt x="139449" y="74543"/>
                </a:lnTo>
                <a:lnTo>
                  <a:pt x="105059" y="104759"/>
                </a:lnTo>
                <a:lnTo>
                  <a:pt x="74746" y="139122"/>
                </a:lnTo>
                <a:lnTo>
                  <a:pt x="49031" y="177073"/>
                </a:lnTo>
                <a:lnTo>
                  <a:pt x="28252" y="218316"/>
                </a:lnTo>
                <a:lnTo>
                  <a:pt x="12867" y="262379"/>
                </a:lnTo>
                <a:lnTo>
                  <a:pt x="3307" y="308833"/>
                </a:lnTo>
                <a:lnTo>
                  <a:pt x="0" y="357250"/>
                </a:lnTo>
                <a:lnTo>
                  <a:pt x="3246" y="405956"/>
                </a:lnTo>
                <a:lnTo>
                  <a:pt x="12769" y="452691"/>
                </a:lnTo>
                <a:lnTo>
                  <a:pt x="28137" y="497025"/>
                </a:lnTo>
                <a:lnTo>
                  <a:pt x="48919" y="538526"/>
                </a:lnTo>
                <a:lnTo>
                  <a:pt x="74686" y="576761"/>
                </a:lnTo>
                <a:lnTo>
                  <a:pt x="105006" y="611300"/>
                </a:lnTo>
                <a:lnTo>
                  <a:pt x="139449" y="641709"/>
                </a:lnTo>
                <a:lnTo>
                  <a:pt x="177584" y="667559"/>
                </a:lnTo>
                <a:lnTo>
                  <a:pt x="218980" y="688415"/>
                </a:lnTo>
                <a:lnTo>
                  <a:pt x="263208" y="703847"/>
                </a:lnTo>
                <a:lnTo>
                  <a:pt x="309835" y="713423"/>
                </a:lnTo>
                <a:lnTo>
                  <a:pt x="358432" y="716711"/>
                </a:lnTo>
                <a:lnTo>
                  <a:pt x="407054" y="713423"/>
                </a:lnTo>
                <a:lnTo>
                  <a:pt x="453560" y="703904"/>
                </a:lnTo>
                <a:lnTo>
                  <a:pt x="497737" y="688537"/>
                </a:lnTo>
                <a:lnTo>
                  <a:pt x="539087" y="667765"/>
                </a:lnTo>
                <a:lnTo>
                  <a:pt x="577180" y="642018"/>
                </a:lnTo>
                <a:lnTo>
                  <a:pt x="611589" y="611722"/>
                </a:lnTo>
                <a:lnTo>
                  <a:pt x="641885" y="577306"/>
                </a:lnTo>
                <a:lnTo>
                  <a:pt x="667641" y="539199"/>
                </a:lnTo>
                <a:lnTo>
                  <a:pt x="688428" y="497829"/>
                </a:lnTo>
                <a:lnTo>
                  <a:pt x="703819" y="453623"/>
                </a:lnTo>
                <a:lnTo>
                  <a:pt x="713385" y="407010"/>
                </a:lnTo>
                <a:lnTo>
                  <a:pt x="716699" y="358419"/>
                </a:lnTo>
                <a:lnTo>
                  <a:pt x="713473" y="309653"/>
                </a:lnTo>
                <a:lnTo>
                  <a:pt x="703994" y="262920"/>
                </a:lnTo>
                <a:lnTo>
                  <a:pt x="688684" y="218639"/>
                </a:lnTo>
                <a:lnTo>
                  <a:pt x="667964" y="177233"/>
                </a:lnTo>
                <a:lnTo>
                  <a:pt x="642216" y="139078"/>
                </a:lnTo>
                <a:lnTo>
                  <a:pt x="611979" y="104728"/>
                </a:lnTo>
                <a:lnTo>
                  <a:pt x="577557" y="74472"/>
                </a:lnTo>
                <a:lnTo>
                  <a:pt x="539411" y="48775"/>
                </a:lnTo>
                <a:lnTo>
                  <a:pt x="497962" y="28058"/>
                </a:lnTo>
                <a:lnTo>
                  <a:pt x="453632" y="12742"/>
                </a:lnTo>
                <a:lnTo>
                  <a:pt x="406841" y="3249"/>
                </a:lnTo>
                <a:lnTo>
                  <a:pt x="3580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57" name="object 57"/>
          <p:cNvSpPr/>
          <p:nvPr/>
        </p:nvSpPr>
        <p:spPr>
          <a:xfrm>
            <a:off x="4578505" y="1492046"/>
            <a:ext cx="579916" cy="579916"/>
          </a:xfrm>
          <a:custGeom>
            <a:avLst/>
            <a:gdLst/>
            <a:ahLst/>
            <a:cxnLst/>
            <a:rect l="l" t="t" r="r" b="b"/>
            <a:pathLst>
              <a:path w="678179" h="678180">
                <a:moveTo>
                  <a:pt x="338480" y="0"/>
                </a:moveTo>
                <a:lnTo>
                  <a:pt x="292626" y="3096"/>
                </a:lnTo>
                <a:lnTo>
                  <a:pt x="248628" y="12096"/>
                </a:lnTo>
                <a:lnTo>
                  <a:pt x="206893" y="26596"/>
                </a:lnTo>
                <a:lnTo>
                  <a:pt x="167826" y="46190"/>
                </a:lnTo>
                <a:lnTo>
                  <a:pt x="131832" y="70474"/>
                </a:lnTo>
                <a:lnTo>
                  <a:pt x="99317" y="99042"/>
                </a:lnTo>
                <a:lnTo>
                  <a:pt x="70656" y="131535"/>
                </a:lnTo>
                <a:lnTo>
                  <a:pt x="46346" y="167415"/>
                </a:lnTo>
                <a:lnTo>
                  <a:pt x="26702" y="206409"/>
                </a:lnTo>
                <a:lnTo>
                  <a:pt x="12159" y="248070"/>
                </a:lnTo>
                <a:lnTo>
                  <a:pt x="3123" y="291991"/>
                </a:lnTo>
                <a:lnTo>
                  <a:pt x="0" y="337769"/>
                </a:lnTo>
                <a:lnTo>
                  <a:pt x="3067" y="383815"/>
                </a:lnTo>
                <a:lnTo>
                  <a:pt x="12070" y="428000"/>
                </a:lnTo>
                <a:lnTo>
                  <a:pt x="26599" y="469914"/>
                </a:lnTo>
                <a:lnTo>
                  <a:pt x="46248" y="509151"/>
                </a:lnTo>
                <a:lnTo>
                  <a:pt x="70609" y="545301"/>
                </a:lnTo>
                <a:lnTo>
                  <a:pt x="99275" y="577956"/>
                </a:lnTo>
                <a:lnTo>
                  <a:pt x="131840" y="606707"/>
                </a:lnTo>
                <a:lnTo>
                  <a:pt x="167894" y="631147"/>
                </a:lnTo>
                <a:lnTo>
                  <a:pt x="207033" y="650867"/>
                </a:lnTo>
                <a:lnTo>
                  <a:pt x="248847" y="665458"/>
                </a:lnTo>
                <a:lnTo>
                  <a:pt x="292929" y="674512"/>
                </a:lnTo>
                <a:lnTo>
                  <a:pt x="338874" y="677621"/>
                </a:lnTo>
                <a:lnTo>
                  <a:pt x="384846" y="674512"/>
                </a:lnTo>
                <a:lnTo>
                  <a:pt x="428815" y="665512"/>
                </a:lnTo>
                <a:lnTo>
                  <a:pt x="470584" y="650984"/>
                </a:lnTo>
                <a:lnTo>
                  <a:pt x="509678" y="631346"/>
                </a:lnTo>
                <a:lnTo>
                  <a:pt x="545693" y="607002"/>
                </a:lnTo>
                <a:lnTo>
                  <a:pt x="578224" y="578359"/>
                </a:lnTo>
                <a:lnTo>
                  <a:pt x="606867" y="545820"/>
                </a:lnTo>
                <a:lnTo>
                  <a:pt x="631217" y="509791"/>
                </a:lnTo>
                <a:lnTo>
                  <a:pt x="650870" y="470675"/>
                </a:lnTo>
                <a:lnTo>
                  <a:pt x="665420" y="428879"/>
                </a:lnTo>
                <a:lnTo>
                  <a:pt x="674463" y="384806"/>
                </a:lnTo>
                <a:lnTo>
                  <a:pt x="677595" y="338861"/>
                </a:lnTo>
                <a:lnTo>
                  <a:pt x="674547" y="292759"/>
                </a:lnTo>
                <a:lnTo>
                  <a:pt x="665587" y="248576"/>
                </a:lnTo>
                <a:lnTo>
                  <a:pt x="651112" y="206713"/>
                </a:lnTo>
                <a:lnTo>
                  <a:pt x="631522" y="167566"/>
                </a:lnTo>
                <a:lnTo>
                  <a:pt x="607176" y="131491"/>
                </a:lnTo>
                <a:lnTo>
                  <a:pt x="578589" y="99017"/>
                </a:lnTo>
                <a:lnTo>
                  <a:pt x="546044" y="70411"/>
                </a:lnTo>
                <a:lnTo>
                  <a:pt x="509979" y="46115"/>
                </a:lnTo>
                <a:lnTo>
                  <a:pt x="470791" y="26527"/>
                </a:lnTo>
                <a:lnTo>
                  <a:pt x="428879" y="12047"/>
                </a:lnTo>
                <a:lnTo>
                  <a:pt x="384643" y="3071"/>
                </a:lnTo>
                <a:lnTo>
                  <a:pt x="33848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58" name="object 58"/>
          <p:cNvSpPr/>
          <p:nvPr/>
        </p:nvSpPr>
        <p:spPr>
          <a:xfrm>
            <a:off x="4627143" y="1541108"/>
            <a:ext cx="481635" cy="477291"/>
          </a:xfrm>
          <a:custGeom>
            <a:avLst/>
            <a:gdLst/>
            <a:ahLst/>
            <a:cxnLst/>
            <a:rect l="l" t="t" r="r" b="b"/>
            <a:pathLst>
              <a:path w="563245" h="558164">
                <a:moveTo>
                  <a:pt x="24588" y="200190"/>
                </a:moveTo>
                <a:lnTo>
                  <a:pt x="0" y="227442"/>
                </a:lnTo>
                <a:lnTo>
                  <a:pt x="1858" y="235524"/>
                </a:lnTo>
                <a:lnTo>
                  <a:pt x="25780" y="275445"/>
                </a:lnTo>
                <a:lnTo>
                  <a:pt x="53572" y="308994"/>
                </a:lnTo>
                <a:lnTo>
                  <a:pt x="69645" y="329941"/>
                </a:lnTo>
                <a:lnTo>
                  <a:pt x="83589" y="352061"/>
                </a:lnTo>
                <a:lnTo>
                  <a:pt x="95456" y="375393"/>
                </a:lnTo>
                <a:lnTo>
                  <a:pt x="105300" y="399977"/>
                </a:lnTo>
                <a:lnTo>
                  <a:pt x="111379" y="416597"/>
                </a:lnTo>
                <a:lnTo>
                  <a:pt x="118017" y="433047"/>
                </a:lnTo>
                <a:lnTo>
                  <a:pt x="162088" y="504560"/>
                </a:lnTo>
                <a:lnTo>
                  <a:pt x="197227" y="533763"/>
                </a:lnTo>
                <a:lnTo>
                  <a:pt x="239288" y="551801"/>
                </a:lnTo>
                <a:lnTo>
                  <a:pt x="288599" y="558079"/>
                </a:lnTo>
                <a:lnTo>
                  <a:pt x="318872" y="554456"/>
                </a:lnTo>
                <a:lnTo>
                  <a:pt x="385140" y="536110"/>
                </a:lnTo>
                <a:lnTo>
                  <a:pt x="437527" y="486503"/>
                </a:lnTo>
                <a:lnTo>
                  <a:pt x="468771" y="422679"/>
                </a:lnTo>
                <a:lnTo>
                  <a:pt x="483685" y="393357"/>
                </a:lnTo>
                <a:lnTo>
                  <a:pt x="499915" y="364764"/>
                </a:lnTo>
                <a:lnTo>
                  <a:pt x="517440" y="336832"/>
                </a:lnTo>
                <a:lnTo>
                  <a:pt x="525578" y="324235"/>
                </a:lnTo>
                <a:lnTo>
                  <a:pt x="533466" y="311466"/>
                </a:lnTo>
                <a:lnTo>
                  <a:pt x="537348" y="304813"/>
                </a:lnTo>
                <a:lnTo>
                  <a:pt x="437837" y="304813"/>
                </a:lnTo>
                <a:lnTo>
                  <a:pt x="426940" y="304130"/>
                </a:lnTo>
                <a:lnTo>
                  <a:pt x="399820" y="278476"/>
                </a:lnTo>
                <a:lnTo>
                  <a:pt x="131500" y="278476"/>
                </a:lnTo>
                <a:lnTo>
                  <a:pt x="57739" y="218011"/>
                </a:lnTo>
                <a:lnTo>
                  <a:pt x="51375" y="212118"/>
                </a:lnTo>
                <a:lnTo>
                  <a:pt x="45952" y="207686"/>
                </a:lnTo>
                <a:lnTo>
                  <a:pt x="40060" y="204282"/>
                </a:lnTo>
                <a:lnTo>
                  <a:pt x="32318" y="201023"/>
                </a:lnTo>
                <a:lnTo>
                  <a:pt x="24588" y="200190"/>
                </a:lnTo>
                <a:close/>
              </a:path>
              <a:path w="563245" h="558164">
                <a:moveTo>
                  <a:pt x="545238" y="214844"/>
                </a:moveTo>
                <a:lnTo>
                  <a:pt x="503201" y="234417"/>
                </a:lnTo>
                <a:lnTo>
                  <a:pt x="478694" y="266847"/>
                </a:lnTo>
                <a:lnTo>
                  <a:pt x="469348" y="282484"/>
                </a:lnTo>
                <a:lnTo>
                  <a:pt x="464392" y="290109"/>
                </a:lnTo>
                <a:lnTo>
                  <a:pt x="456817" y="298120"/>
                </a:lnTo>
                <a:lnTo>
                  <a:pt x="447880" y="302915"/>
                </a:lnTo>
                <a:lnTo>
                  <a:pt x="437837" y="304813"/>
                </a:lnTo>
                <a:lnTo>
                  <a:pt x="537348" y="304813"/>
                </a:lnTo>
                <a:lnTo>
                  <a:pt x="556640" y="266560"/>
                </a:lnTo>
                <a:lnTo>
                  <a:pt x="563182" y="231608"/>
                </a:lnTo>
                <a:lnTo>
                  <a:pt x="556840" y="220488"/>
                </a:lnTo>
                <a:lnTo>
                  <a:pt x="545238" y="214844"/>
                </a:lnTo>
                <a:close/>
              </a:path>
              <a:path w="563245" h="558164">
                <a:moveTo>
                  <a:pt x="114428" y="66143"/>
                </a:moveTo>
                <a:lnTo>
                  <a:pt x="100807" y="67556"/>
                </a:lnTo>
                <a:lnTo>
                  <a:pt x="90058" y="75563"/>
                </a:lnTo>
                <a:lnTo>
                  <a:pt x="85221" y="89119"/>
                </a:lnTo>
                <a:lnTo>
                  <a:pt x="85231" y="100458"/>
                </a:lnTo>
                <a:lnTo>
                  <a:pt x="102282" y="162587"/>
                </a:lnTo>
                <a:lnTo>
                  <a:pt x="124500" y="219754"/>
                </a:lnTo>
                <a:lnTo>
                  <a:pt x="135195" y="247183"/>
                </a:lnTo>
                <a:lnTo>
                  <a:pt x="137189" y="252352"/>
                </a:lnTo>
                <a:lnTo>
                  <a:pt x="139742" y="257838"/>
                </a:lnTo>
                <a:lnTo>
                  <a:pt x="139539" y="267808"/>
                </a:lnTo>
                <a:lnTo>
                  <a:pt x="137189" y="273701"/>
                </a:lnTo>
                <a:lnTo>
                  <a:pt x="131500" y="278476"/>
                </a:lnTo>
                <a:lnTo>
                  <a:pt x="399820" y="278476"/>
                </a:lnTo>
                <a:lnTo>
                  <a:pt x="398314" y="273154"/>
                </a:lnTo>
                <a:lnTo>
                  <a:pt x="396758" y="266560"/>
                </a:lnTo>
                <a:lnTo>
                  <a:pt x="396747" y="263922"/>
                </a:lnTo>
                <a:lnTo>
                  <a:pt x="398470" y="221270"/>
                </a:lnTo>
                <a:lnTo>
                  <a:pt x="212383" y="221270"/>
                </a:lnTo>
                <a:lnTo>
                  <a:pt x="175910" y="168775"/>
                </a:lnTo>
                <a:lnTo>
                  <a:pt x="152847" y="117129"/>
                </a:lnTo>
                <a:lnTo>
                  <a:pt x="141152" y="91379"/>
                </a:lnTo>
                <a:lnTo>
                  <a:pt x="137964" y="84420"/>
                </a:lnTo>
                <a:lnTo>
                  <a:pt x="133621" y="77181"/>
                </a:lnTo>
                <a:lnTo>
                  <a:pt x="127880" y="72367"/>
                </a:lnTo>
                <a:lnTo>
                  <a:pt x="114428" y="66143"/>
                </a:lnTo>
                <a:close/>
              </a:path>
              <a:path w="563245" h="558164">
                <a:moveTo>
                  <a:pt x="241835" y="0"/>
                </a:moveTo>
                <a:lnTo>
                  <a:pt x="212483" y="32736"/>
                </a:lnTo>
                <a:lnTo>
                  <a:pt x="211979" y="57293"/>
                </a:lnTo>
                <a:lnTo>
                  <a:pt x="212551" y="66525"/>
                </a:lnTo>
                <a:lnTo>
                  <a:pt x="215808" y="96370"/>
                </a:lnTo>
                <a:lnTo>
                  <a:pt x="220395" y="134166"/>
                </a:lnTo>
                <a:lnTo>
                  <a:pt x="223070" y="155987"/>
                </a:lnTo>
                <a:lnTo>
                  <a:pt x="226470" y="185817"/>
                </a:lnTo>
                <a:lnTo>
                  <a:pt x="226653" y="189181"/>
                </a:lnTo>
                <a:lnTo>
                  <a:pt x="226716" y="194567"/>
                </a:lnTo>
                <a:lnTo>
                  <a:pt x="226502" y="198979"/>
                </a:lnTo>
                <a:lnTo>
                  <a:pt x="225456" y="205517"/>
                </a:lnTo>
                <a:lnTo>
                  <a:pt x="223638" y="211712"/>
                </a:lnTo>
                <a:lnTo>
                  <a:pt x="218938" y="218588"/>
                </a:lnTo>
                <a:lnTo>
                  <a:pt x="212383" y="221270"/>
                </a:lnTo>
                <a:lnTo>
                  <a:pt x="398470" y="221270"/>
                </a:lnTo>
                <a:lnTo>
                  <a:pt x="399005" y="208842"/>
                </a:lnTo>
                <a:lnTo>
                  <a:pt x="312691" y="208842"/>
                </a:lnTo>
                <a:lnTo>
                  <a:pt x="307547" y="204486"/>
                </a:lnTo>
                <a:lnTo>
                  <a:pt x="294403" y="163630"/>
                </a:lnTo>
                <a:lnTo>
                  <a:pt x="286987" y="110518"/>
                </a:lnTo>
                <a:lnTo>
                  <a:pt x="280267" y="57293"/>
                </a:lnTo>
                <a:lnTo>
                  <a:pt x="278222" y="44852"/>
                </a:lnTo>
                <a:lnTo>
                  <a:pt x="256948" y="4733"/>
                </a:lnTo>
                <a:lnTo>
                  <a:pt x="249765" y="1217"/>
                </a:lnTo>
                <a:lnTo>
                  <a:pt x="241835" y="0"/>
                </a:lnTo>
                <a:close/>
              </a:path>
              <a:path w="563245" h="558164">
                <a:moveTo>
                  <a:pt x="377918" y="24476"/>
                </a:moveTo>
                <a:lnTo>
                  <a:pt x="345744" y="55422"/>
                </a:lnTo>
                <a:lnTo>
                  <a:pt x="337379" y="113041"/>
                </a:lnTo>
                <a:lnTo>
                  <a:pt x="335506" y="134166"/>
                </a:lnTo>
                <a:lnTo>
                  <a:pt x="333379" y="155159"/>
                </a:lnTo>
                <a:lnTo>
                  <a:pt x="324983" y="201886"/>
                </a:lnTo>
                <a:lnTo>
                  <a:pt x="312691" y="208842"/>
                </a:lnTo>
                <a:lnTo>
                  <a:pt x="399005" y="208842"/>
                </a:lnTo>
                <a:lnTo>
                  <a:pt x="402214" y="134116"/>
                </a:lnTo>
                <a:lnTo>
                  <a:pt x="403593" y="96370"/>
                </a:lnTo>
                <a:lnTo>
                  <a:pt x="403720" y="82178"/>
                </a:lnTo>
                <a:lnTo>
                  <a:pt x="403134" y="70164"/>
                </a:lnTo>
                <a:lnTo>
                  <a:pt x="393185" y="31664"/>
                </a:lnTo>
                <a:lnTo>
                  <a:pt x="386548" y="26924"/>
                </a:lnTo>
                <a:lnTo>
                  <a:pt x="377918" y="24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59" name="object 59"/>
          <p:cNvSpPr/>
          <p:nvPr/>
        </p:nvSpPr>
        <p:spPr>
          <a:xfrm>
            <a:off x="4751817" y="1820145"/>
            <a:ext cx="244856" cy="856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60" name="object 60"/>
          <p:cNvSpPr/>
          <p:nvPr/>
        </p:nvSpPr>
        <p:spPr>
          <a:xfrm>
            <a:off x="6079685" y="4325373"/>
            <a:ext cx="99910" cy="655935"/>
          </a:xfrm>
          <a:custGeom>
            <a:avLst/>
            <a:gdLst/>
            <a:ahLst/>
            <a:cxnLst/>
            <a:rect l="l" t="t" r="r" b="b"/>
            <a:pathLst>
              <a:path w="116840" h="767079">
                <a:moveTo>
                  <a:pt x="73075" y="153987"/>
                </a:moveTo>
                <a:lnTo>
                  <a:pt x="43345" y="153987"/>
                </a:lnTo>
                <a:lnTo>
                  <a:pt x="48336" y="158978"/>
                </a:lnTo>
                <a:lnTo>
                  <a:pt x="48336" y="766622"/>
                </a:lnTo>
                <a:lnTo>
                  <a:pt x="68084" y="766622"/>
                </a:lnTo>
                <a:lnTo>
                  <a:pt x="68084" y="158978"/>
                </a:lnTo>
                <a:lnTo>
                  <a:pt x="73075" y="153987"/>
                </a:lnTo>
                <a:close/>
              </a:path>
              <a:path w="116840" h="767079">
                <a:moveTo>
                  <a:pt x="116433" y="0"/>
                </a:moveTo>
                <a:lnTo>
                  <a:pt x="0" y="0"/>
                </a:lnTo>
                <a:lnTo>
                  <a:pt x="4978" y="4991"/>
                </a:lnTo>
                <a:lnTo>
                  <a:pt x="4978" y="128727"/>
                </a:lnTo>
                <a:lnTo>
                  <a:pt x="6975" y="138530"/>
                </a:lnTo>
                <a:lnTo>
                  <a:pt x="12409" y="146562"/>
                </a:lnTo>
                <a:lnTo>
                  <a:pt x="20446" y="151992"/>
                </a:lnTo>
                <a:lnTo>
                  <a:pt x="30251" y="153987"/>
                </a:lnTo>
                <a:lnTo>
                  <a:pt x="86182" y="153987"/>
                </a:lnTo>
                <a:lnTo>
                  <a:pt x="95979" y="151992"/>
                </a:lnTo>
                <a:lnTo>
                  <a:pt x="104013" y="146562"/>
                </a:lnTo>
                <a:lnTo>
                  <a:pt x="109445" y="138530"/>
                </a:lnTo>
                <a:lnTo>
                  <a:pt x="111442" y="128727"/>
                </a:lnTo>
                <a:lnTo>
                  <a:pt x="111442" y="4991"/>
                </a:lnTo>
                <a:lnTo>
                  <a:pt x="116433" y="0"/>
                </a:lnTo>
                <a:close/>
              </a:path>
            </a:pathLst>
          </a:custGeom>
          <a:solidFill>
            <a:srgbClr val="C6C8CA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61" name="object 61"/>
          <p:cNvSpPr/>
          <p:nvPr/>
        </p:nvSpPr>
        <p:spPr>
          <a:xfrm>
            <a:off x="6079696" y="5291284"/>
            <a:ext cx="99910" cy="724895"/>
          </a:xfrm>
          <a:custGeom>
            <a:avLst/>
            <a:gdLst/>
            <a:ahLst/>
            <a:cxnLst/>
            <a:rect l="l" t="t" r="r" b="b"/>
            <a:pathLst>
              <a:path w="116840" h="847725">
                <a:moveTo>
                  <a:pt x="86182" y="693635"/>
                </a:moveTo>
                <a:lnTo>
                  <a:pt x="30251" y="693635"/>
                </a:lnTo>
                <a:lnTo>
                  <a:pt x="20453" y="695630"/>
                </a:lnTo>
                <a:lnTo>
                  <a:pt x="12420" y="701060"/>
                </a:lnTo>
                <a:lnTo>
                  <a:pt x="6987" y="709093"/>
                </a:lnTo>
                <a:lnTo>
                  <a:pt x="4991" y="718896"/>
                </a:lnTo>
                <a:lnTo>
                  <a:pt x="4991" y="842632"/>
                </a:lnTo>
                <a:lnTo>
                  <a:pt x="0" y="847623"/>
                </a:lnTo>
                <a:lnTo>
                  <a:pt x="116433" y="847623"/>
                </a:lnTo>
                <a:lnTo>
                  <a:pt x="111455" y="842632"/>
                </a:lnTo>
                <a:lnTo>
                  <a:pt x="111455" y="718896"/>
                </a:lnTo>
                <a:lnTo>
                  <a:pt x="109458" y="709093"/>
                </a:lnTo>
                <a:lnTo>
                  <a:pt x="104024" y="701060"/>
                </a:lnTo>
                <a:lnTo>
                  <a:pt x="95987" y="695630"/>
                </a:lnTo>
                <a:lnTo>
                  <a:pt x="86182" y="693635"/>
                </a:lnTo>
                <a:close/>
              </a:path>
              <a:path w="116840" h="847725">
                <a:moveTo>
                  <a:pt x="68097" y="0"/>
                </a:moveTo>
                <a:lnTo>
                  <a:pt x="48348" y="0"/>
                </a:lnTo>
                <a:lnTo>
                  <a:pt x="48348" y="688644"/>
                </a:lnTo>
                <a:lnTo>
                  <a:pt x="43357" y="693635"/>
                </a:lnTo>
                <a:lnTo>
                  <a:pt x="73088" y="693635"/>
                </a:lnTo>
                <a:lnTo>
                  <a:pt x="68097" y="688644"/>
                </a:lnTo>
                <a:lnTo>
                  <a:pt x="68097" y="0"/>
                </a:lnTo>
                <a:close/>
              </a:path>
            </a:pathLst>
          </a:custGeom>
          <a:solidFill>
            <a:srgbClr val="C6C8CA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62" name="object 62"/>
          <p:cNvSpPr/>
          <p:nvPr/>
        </p:nvSpPr>
        <p:spPr>
          <a:xfrm>
            <a:off x="5895917" y="4853357"/>
            <a:ext cx="445796" cy="381181"/>
          </a:xfrm>
          <a:custGeom>
            <a:avLst/>
            <a:gdLst/>
            <a:ahLst/>
            <a:cxnLst/>
            <a:rect l="l" t="t" r="r" b="b"/>
            <a:pathLst>
              <a:path w="521334" h="445770">
                <a:moveTo>
                  <a:pt x="134207" y="0"/>
                </a:moveTo>
                <a:lnTo>
                  <a:pt x="89285" y="7912"/>
                </a:lnTo>
                <a:lnTo>
                  <a:pt x="51501" y="27665"/>
                </a:lnTo>
                <a:lnTo>
                  <a:pt x="22384" y="59369"/>
                </a:lnTo>
                <a:lnTo>
                  <a:pt x="6023" y="96062"/>
                </a:lnTo>
                <a:lnTo>
                  <a:pt x="0" y="134016"/>
                </a:lnTo>
                <a:lnTo>
                  <a:pt x="1894" y="169499"/>
                </a:lnTo>
                <a:lnTo>
                  <a:pt x="23263" y="231278"/>
                </a:lnTo>
                <a:lnTo>
                  <a:pt x="70471" y="292096"/>
                </a:lnTo>
                <a:lnTo>
                  <a:pt x="105184" y="324838"/>
                </a:lnTo>
                <a:lnTo>
                  <a:pt x="148059" y="360571"/>
                </a:lnTo>
                <a:lnTo>
                  <a:pt x="199665" y="400371"/>
                </a:lnTo>
                <a:lnTo>
                  <a:pt x="260568" y="445317"/>
                </a:lnTo>
                <a:lnTo>
                  <a:pt x="321471" y="400371"/>
                </a:lnTo>
                <a:lnTo>
                  <a:pt x="373077" y="360571"/>
                </a:lnTo>
                <a:lnTo>
                  <a:pt x="415952" y="324838"/>
                </a:lnTo>
                <a:lnTo>
                  <a:pt x="450665" y="292096"/>
                </a:lnTo>
                <a:lnTo>
                  <a:pt x="477782" y="261269"/>
                </a:lnTo>
                <a:lnTo>
                  <a:pt x="511503" y="201047"/>
                </a:lnTo>
                <a:lnTo>
                  <a:pt x="521142" y="134016"/>
                </a:lnTo>
                <a:lnTo>
                  <a:pt x="515117" y="96062"/>
                </a:lnTo>
                <a:lnTo>
                  <a:pt x="501759" y="66108"/>
                </a:lnTo>
                <a:lnTo>
                  <a:pt x="260568" y="66108"/>
                </a:lnTo>
                <a:lnTo>
                  <a:pt x="224972" y="27218"/>
                </a:lnTo>
                <a:lnTo>
                  <a:pt x="181144" y="5808"/>
                </a:lnTo>
                <a:lnTo>
                  <a:pt x="134207" y="0"/>
                </a:lnTo>
                <a:close/>
              </a:path>
              <a:path w="521334" h="445770">
                <a:moveTo>
                  <a:pt x="386933" y="0"/>
                </a:moveTo>
                <a:lnTo>
                  <a:pt x="339997" y="5808"/>
                </a:lnTo>
                <a:lnTo>
                  <a:pt x="296168" y="27218"/>
                </a:lnTo>
                <a:lnTo>
                  <a:pt x="260568" y="66108"/>
                </a:lnTo>
                <a:lnTo>
                  <a:pt x="501759" y="66108"/>
                </a:lnTo>
                <a:lnTo>
                  <a:pt x="498753" y="59369"/>
                </a:lnTo>
                <a:lnTo>
                  <a:pt x="469635" y="27665"/>
                </a:lnTo>
                <a:lnTo>
                  <a:pt x="431853" y="7912"/>
                </a:lnTo>
                <a:lnTo>
                  <a:pt x="386933" y="0"/>
                </a:lnTo>
                <a:close/>
              </a:path>
            </a:pathLst>
          </a:custGeom>
          <a:solidFill>
            <a:srgbClr val="B02A61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63" name="object 63"/>
          <p:cNvSpPr/>
          <p:nvPr/>
        </p:nvSpPr>
        <p:spPr>
          <a:xfrm>
            <a:off x="5967796" y="4988986"/>
            <a:ext cx="81992" cy="81992"/>
          </a:xfrm>
          <a:custGeom>
            <a:avLst/>
            <a:gdLst/>
            <a:ahLst/>
            <a:cxnLst/>
            <a:rect l="l" t="t" r="r" b="b"/>
            <a:pathLst>
              <a:path w="95884" h="95885">
                <a:moveTo>
                  <a:pt x="0" y="95326"/>
                </a:moveTo>
                <a:lnTo>
                  <a:pt x="7492" y="58217"/>
                </a:lnTo>
                <a:lnTo>
                  <a:pt x="27922" y="27917"/>
                </a:lnTo>
                <a:lnTo>
                  <a:pt x="58223" y="7490"/>
                </a:lnTo>
                <a:lnTo>
                  <a:pt x="95326" y="0"/>
                </a:lnTo>
              </a:path>
            </a:pathLst>
          </a:custGeom>
          <a:ln w="45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pic>
        <p:nvPicPr>
          <p:cNvPr id="64" name="그림 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62" y="6325436"/>
            <a:ext cx="1289773" cy="429924"/>
          </a:xfrm>
          <a:prstGeom prst="rect">
            <a:avLst/>
          </a:prstGeom>
        </p:spPr>
      </p:pic>
      <p:pic>
        <p:nvPicPr>
          <p:cNvPr id="65" name="그림 6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1150" y="6366069"/>
            <a:ext cx="1115451" cy="361986"/>
          </a:xfrm>
          <a:prstGeom prst="rect">
            <a:avLst/>
          </a:prstGeom>
        </p:spPr>
      </p:pic>
      <p:pic>
        <p:nvPicPr>
          <p:cNvPr id="66" name="그림 6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3535" y="6348527"/>
            <a:ext cx="1444264" cy="416800"/>
          </a:xfrm>
          <a:prstGeom prst="rect">
            <a:avLst/>
          </a:prstGeom>
        </p:spPr>
      </p:pic>
      <p:pic>
        <p:nvPicPr>
          <p:cNvPr id="67" name="그림 6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4314" y="6348579"/>
            <a:ext cx="1209675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56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4" t="-1" b="2744"/>
          <a:stretch/>
        </p:blipFill>
        <p:spPr>
          <a:xfrm>
            <a:off x="5741388" y="1"/>
            <a:ext cx="3402612" cy="3270792"/>
          </a:xfrm>
          <a:prstGeom prst="rect">
            <a:avLst/>
          </a:prstGeom>
        </p:spPr>
      </p:pic>
      <p:sp>
        <p:nvSpPr>
          <p:cNvPr id="41" name="직사각형 40"/>
          <p:cNvSpPr/>
          <p:nvPr/>
        </p:nvSpPr>
        <p:spPr>
          <a:xfrm>
            <a:off x="0" y="3772955"/>
            <a:ext cx="9144000" cy="3085046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3526727" y="3940971"/>
            <a:ext cx="4235455" cy="2519045"/>
            <a:chOff x="3825898" y="3940971"/>
            <a:chExt cx="4235455" cy="2519045"/>
          </a:xfrm>
        </p:grpSpPr>
        <p:sp>
          <p:nvSpPr>
            <p:cNvPr id="42" name="TextBox 41"/>
            <p:cNvSpPr txBox="1"/>
            <p:nvPr/>
          </p:nvSpPr>
          <p:spPr>
            <a:xfrm>
              <a:off x="3825898" y="5844463"/>
              <a:ext cx="3211135" cy="61555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A652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친모는 심리검사 진행</a:t>
              </a:r>
              <a:r>
                <a:rPr lang="en-US" altLang="ko-KR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A652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,</a:t>
              </a:r>
            </a:p>
            <a:p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A652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남매는 아동보호전문기관에 위탁</a:t>
              </a:r>
            </a:p>
          </p:txBody>
        </p:sp>
        <p:grpSp>
          <p:nvGrpSpPr>
            <p:cNvPr id="43" name="그룹 42"/>
            <p:cNvGrpSpPr/>
            <p:nvPr/>
          </p:nvGrpSpPr>
          <p:grpSpPr>
            <a:xfrm>
              <a:off x="3825898" y="3940971"/>
              <a:ext cx="4235455" cy="2304102"/>
              <a:chOff x="4093519" y="3809553"/>
              <a:chExt cx="4235455" cy="2304102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4093519" y="4280607"/>
                <a:ext cx="4235455" cy="87716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ko-KR" altLang="en-US" sz="17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몇 년째 쓰레기를 버리지 않고</a:t>
                </a:r>
                <a:endParaRPr lang="en-US" altLang="ko-KR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endParaRPr>
              </a:p>
              <a:p>
                <a:r>
                  <a:rPr lang="ko-KR" altLang="en-US" sz="17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집안에 방치하여 집안 곳곳에 쓰레기 더미와</a:t>
                </a:r>
                <a:endParaRPr lang="en-US" altLang="ko-KR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endParaRPr>
              </a:p>
              <a:p>
                <a:r>
                  <a:rPr lang="ko-KR" altLang="en-US" sz="17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구더기가 발견되게 만든 친모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104472" y="3809553"/>
                <a:ext cx="489236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ko-KR" sz="54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A652"/>
                    </a:solidFill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“</a:t>
                </a:r>
                <a:endParaRPr lang="ko-KR" altLang="en-US" sz="5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A652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104472" y="5190325"/>
                <a:ext cx="489236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ko-KR" sz="54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A652"/>
                    </a:solidFill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”</a:t>
                </a:r>
                <a:endParaRPr lang="ko-KR" altLang="en-US" sz="5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A652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7" name="그룹 26"/>
          <p:cNvGrpSpPr/>
          <p:nvPr/>
        </p:nvGrpSpPr>
        <p:grpSpPr>
          <a:xfrm>
            <a:off x="3198868" y="667982"/>
            <a:ext cx="2746265" cy="809121"/>
            <a:chOff x="3198868" y="791079"/>
            <a:chExt cx="2746265" cy="809121"/>
          </a:xfrm>
        </p:grpSpPr>
        <p:sp>
          <p:nvSpPr>
            <p:cNvPr id="5" name="TextBox 4"/>
            <p:cNvSpPr txBox="1"/>
            <p:nvPr/>
          </p:nvSpPr>
          <p:spPr>
            <a:xfrm>
              <a:off x="3198868" y="791079"/>
              <a:ext cx="2746265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8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0262C1"/>
                      </a:gs>
                      <a:gs pos="100000">
                        <a:srgbClr val="00A652"/>
                      </a:gs>
                    </a:gsLst>
                    <a:lin ang="0" scaled="0"/>
                  </a:gradFill>
                  <a:latin typeface="경기천년제목 Bold" panose="02020803020101020101" pitchFamily="18" charset="-127"/>
                  <a:ea typeface="경기천년제목 Bold" panose="02020803020101020101" pitchFamily="18" charset="-127"/>
                  <a:cs typeface="Arial" panose="020B0604020202020204" pitchFamily="34" charset="0"/>
                </a:rPr>
                <a:t>유형 </a:t>
              </a:r>
              <a:r>
                <a:rPr lang="en-US" altLang="ko-KR" sz="28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0262C1"/>
                      </a:gs>
                      <a:gs pos="100000">
                        <a:srgbClr val="00A652"/>
                      </a:gs>
                    </a:gsLst>
                    <a:lin ang="0" scaled="0"/>
                  </a:gradFill>
                  <a:latin typeface="경기천년제목 Bold" panose="02020803020101020101" pitchFamily="18" charset="-127"/>
                  <a:ea typeface="경기천년제목 Bold" panose="02020803020101020101" pitchFamily="18" charset="-127"/>
                  <a:cs typeface="Arial" panose="020B0604020202020204" pitchFamily="34" charset="0"/>
                </a:rPr>
                <a:t>4: </a:t>
              </a:r>
              <a:r>
                <a:rPr lang="ko-KR" altLang="en-US" sz="28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0262C1"/>
                      </a:gs>
                      <a:gs pos="100000">
                        <a:srgbClr val="00A652"/>
                      </a:gs>
                    </a:gsLst>
                    <a:lin ang="0" scaled="0"/>
                  </a:gradFill>
                  <a:latin typeface="경기천년제목 Bold" panose="02020803020101020101" pitchFamily="18" charset="-127"/>
                  <a:ea typeface="경기천년제목 Bold" panose="02020803020101020101" pitchFamily="18" charset="-127"/>
                  <a:cs typeface="Arial" panose="020B0604020202020204" pitchFamily="34" charset="0"/>
                </a:rPr>
                <a:t>방임</a:t>
              </a:r>
              <a:r>
                <a:rPr lang="en-US" altLang="ko-KR" sz="28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0262C1"/>
                      </a:gs>
                      <a:gs pos="100000">
                        <a:srgbClr val="00A652"/>
                      </a:gs>
                    </a:gsLst>
                    <a:lin ang="0" scaled="0"/>
                  </a:gradFill>
                  <a:latin typeface="경기천년제목 Bold" panose="02020803020101020101" pitchFamily="18" charset="-127"/>
                  <a:ea typeface="경기천년제목 Bold" panose="02020803020101020101" pitchFamily="18" charset="-127"/>
                  <a:cs typeface="Arial" panose="020B0604020202020204" pitchFamily="34" charset="0"/>
                </a:rPr>
                <a:t>/</a:t>
              </a:r>
              <a:r>
                <a:rPr lang="ko-KR" altLang="en-US" sz="28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0262C1"/>
                      </a:gs>
                      <a:gs pos="100000">
                        <a:srgbClr val="00A652"/>
                      </a:gs>
                    </a:gsLst>
                    <a:lin ang="0" scaled="0"/>
                  </a:gradFill>
                  <a:latin typeface="경기천년제목 Bold" panose="02020803020101020101" pitchFamily="18" charset="-127"/>
                  <a:ea typeface="경기천년제목 Bold" panose="02020803020101020101" pitchFamily="18" charset="-127"/>
                  <a:cs typeface="Arial" panose="020B0604020202020204" pitchFamily="34" charset="0"/>
                </a:rPr>
                <a:t>유기</a:t>
              </a:r>
            </a:p>
          </p:txBody>
        </p:sp>
        <p:cxnSp>
          <p:nvCxnSpPr>
            <p:cNvPr id="24" name="직선 연결선 23"/>
            <p:cNvCxnSpPr/>
            <p:nvPr/>
          </p:nvCxnSpPr>
          <p:spPr>
            <a:xfrm>
              <a:off x="4495419" y="1600200"/>
              <a:ext cx="153162" cy="0"/>
            </a:xfrm>
            <a:prstGeom prst="line">
              <a:avLst/>
            </a:prstGeom>
            <a:ln>
              <a:solidFill>
                <a:srgbClr val="0262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pic>
        <p:nvPicPr>
          <p:cNvPr id="67" name="그림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653"/>
            <a:ext cx="3287275" cy="5294387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2341090" y="1969772"/>
            <a:ext cx="6802910" cy="1615592"/>
            <a:chOff x="3285639" y="1785432"/>
            <a:chExt cx="6802910" cy="1615592"/>
          </a:xfrm>
        </p:grpSpPr>
        <p:grpSp>
          <p:nvGrpSpPr>
            <p:cNvPr id="16" name="그룹 15"/>
            <p:cNvGrpSpPr/>
            <p:nvPr/>
          </p:nvGrpSpPr>
          <p:grpSpPr>
            <a:xfrm>
              <a:off x="3978377" y="2331500"/>
              <a:ext cx="5735841" cy="1069524"/>
              <a:chOff x="912589" y="2331500"/>
              <a:chExt cx="5735841" cy="1069524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1045614" y="2331500"/>
                <a:ext cx="5602816" cy="106952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방임이란 보호자가 아동에게 위험한 환경에 처하게 하거나 아동에게 </a:t>
                </a:r>
                <a:endParaRPr lang="en-US" altLang="ko-KR" sz="14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필요한 의식주</a:t>
                </a:r>
                <a:r>
                  <a:rPr lang="en-US" altLang="ko-KR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의무교육</a:t>
                </a:r>
                <a:r>
                  <a:rPr lang="en-US" altLang="ko-KR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의료적 조치 등을 제공하지 않는 행위를 말하며</a:t>
                </a:r>
                <a:r>
                  <a:rPr lang="en-US" altLang="ko-KR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, </a:t>
                </a:r>
              </a:p>
              <a:p>
                <a:pPr>
                  <a:spcBef>
                    <a:spcPts val="300"/>
                  </a:spcBef>
                </a:pP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유기란 보호자가 아동을 보호하지 않고 버리는 행위를 말함</a:t>
                </a:r>
                <a:r>
                  <a:rPr lang="en-US" altLang="ko-KR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. </a:t>
                </a:r>
              </a:p>
              <a:p>
                <a:pPr>
                  <a:spcBef>
                    <a:spcPts val="300"/>
                  </a:spcBef>
                </a:pP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아동의 보호자가 아동을 유기하거나 방임하는 것 </a:t>
                </a:r>
                <a:r>
                  <a:rPr lang="en-US" altLang="ko-KR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(</a:t>
                </a: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아동복지법 제 </a:t>
                </a:r>
                <a:r>
                  <a:rPr lang="en-US" altLang="ko-KR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3</a:t>
                </a: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조 제 </a:t>
                </a:r>
                <a:r>
                  <a:rPr lang="en-US" altLang="ko-KR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7</a:t>
                </a: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호</a:t>
                </a:r>
                <a:r>
                  <a:rPr lang="en-US" altLang="ko-KR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36" name="모서리가 둥근 직사각형 35"/>
              <p:cNvSpPr/>
              <p:nvPr/>
            </p:nvSpPr>
            <p:spPr>
              <a:xfrm>
                <a:off x="912589" y="2484515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0A6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825898" y="1798087"/>
              <a:ext cx="643125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0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종류</a:t>
              </a: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3777182" y="2219644"/>
              <a:ext cx="6311367" cy="0"/>
            </a:xfrm>
            <a:prstGeom prst="line">
              <a:avLst/>
            </a:prstGeom>
            <a:ln>
              <a:solidFill>
                <a:srgbClr val="00A6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그룹 18"/>
            <p:cNvGrpSpPr/>
            <p:nvPr/>
          </p:nvGrpSpPr>
          <p:grpSpPr>
            <a:xfrm>
              <a:off x="3285639" y="1785432"/>
              <a:ext cx="510828" cy="443003"/>
              <a:chOff x="401762" y="1776640"/>
              <a:chExt cx="510828" cy="443003"/>
            </a:xfrm>
          </p:grpSpPr>
          <p:sp>
            <p:nvSpPr>
              <p:cNvPr id="20" name="양쪽 모서리가 둥근 사각형 19"/>
              <p:cNvSpPr/>
              <p:nvPr/>
            </p:nvSpPr>
            <p:spPr>
              <a:xfrm rot="16200000">
                <a:off x="435674" y="1742728"/>
                <a:ext cx="443003" cy="51082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A652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L 도형 21"/>
              <p:cNvSpPr/>
              <p:nvPr/>
            </p:nvSpPr>
            <p:spPr>
              <a:xfrm flipH="1">
                <a:off x="822595" y="2129648"/>
                <a:ext cx="89995" cy="89995"/>
              </a:xfrm>
              <a:prstGeom prst="corner">
                <a:avLst/>
              </a:prstGeom>
              <a:solidFill>
                <a:srgbClr val="00A6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0" name="Freeform 5"/>
          <p:cNvSpPr>
            <a:spLocks/>
          </p:cNvSpPr>
          <p:nvPr/>
        </p:nvSpPr>
        <p:spPr bwMode="auto">
          <a:xfrm rot="5400000">
            <a:off x="2498554" y="2028925"/>
            <a:ext cx="228600" cy="315913"/>
          </a:xfrm>
          <a:custGeom>
            <a:avLst/>
            <a:gdLst>
              <a:gd name="T0" fmla="*/ 37 w 58"/>
              <a:gd name="T1" fmla="*/ 12 h 81"/>
              <a:gd name="T2" fmla="*/ 58 w 58"/>
              <a:gd name="T3" fmla="*/ 22 h 81"/>
              <a:gd name="T4" fmla="*/ 50 w 58"/>
              <a:gd name="T5" fmla="*/ 0 h 81"/>
              <a:gd name="T6" fmla="*/ 0 w 58"/>
              <a:gd name="T7" fmla="*/ 6 h 81"/>
              <a:gd name="T8" fmla="*/ 8 w 58"/>
              <a:gd name="T9" fmla="*/ 56 h 81"/>
              <a:gd name="T10" fmla="*/ 18 w 58"/>
              <a:gd name="T11" fmla="*/ 48 h 81"/>
              <a:gd name="T12" fmla="*/ 16 w 58"/>
              <a:gd name="T13" fmla="*/ 55 h 81"/>
              <a:gd name="T14" fmla="*/ 25 w 58"/>
              <a:gd name="T15" fmla="*/ 55 h 81"/>
              <a:gd name="T16" fmla="*/ 31 w 58"/>
              <a:gd name="T17" fmla="*/ 55 h 81"/>
              <a:gd name="T18" fmla="*/ 24 w 58"/>
              <a:gd name="T19" fmla="*/ 60 h 81"/>
              <a:gd name="T20" fmla="*/ 34 w 58"/>
              <a:gd name="T21" fmla="*/ 63 h 81"/>
              <a:gd name="T22" fmla="*/ 23 w 58"/>
              <a:gd name="T23" fmla="*/ 62 h 81"/>
              <a:gd name="T24" fmla="*/ 28 w 58"/>
              <a:gd name="T25" fmla="*/ 65 h 81"/>
              <a:gd name="T26" fmla="*/ 32 w 58"/>
              <a:gd name="T27" fmla="*/ 69 h 81"/>
              <a:gd name="T28" fmla="*/ 22 w 58"/>
              <a:gd name="T29" fmla="*/ 67 h 81"/>
              <a:gd name="T30" fmla="*/ 27 w 58"/>
              <a:gd name="T31" fmla="*/ 72 h 81"/>
              <a:gd name="T32" fmla="*/ 18 w 58"/>
              <a:gd name="T33" fmla="*/ 70 h 81"/>
              <a:gd name="T34" fmla="*/ 0 w 58"/>
              <a:gd name="T35" fmla="*/ 68 h 81"/>
              <a:gd name="T36" fmla="*/ 8 w 58"/>
              <a:gd name="T37" fmla="*/ 81 h 81"/>
              <a:gd name="T38" fmla="*/ 58 w 58"/>
              <a:gd name="T39" fmla="*/ 74 h 81"/>
              <a:gd name="T40" fmla="*/ 43 w 58"/>
              <a:gd name="T41" fmla="*/ 39 h 81"/>
              <a:gd name="T42" fmla="*/ 19 w 58"/>
              <a:gd name="T43" fmla="*/ 46 h 81"/>
              <a:gd name="T44" fmla="*/ 25 w 58"/>
              <a:gd name="T45" fmla="*/ 37 h 81"/>
              <a:gd name="T46" fmla="*/ 15 w 58"/>
              <a:gd name="T47" fmla="*/ 38 h 81"/>
              <a:gd name="T48" fmla="*/ 8 w 58"/>
              <a:gd name="T49" fmla="*/ 36 h 81"/>
              <a:gd name="T50" fmla="*/ 24 w 58"/>
              <a:gd name="T51" fmla="*/ 30 h 81"/>
              <a:gd name="T52" fmla="*/ 17 w 58"/>
              <a:gd name="T53" fmla="*/ 29 h 81"/>
              <a:gd name="T54" fmla="*/ 5 w 58"/>
              <a:gd name="T55" fmla="*/ 27 h 81"/>
              <a:gd name="T56" fmla="*/ 22 w 58"/>
              <a:gd name="T57" fmla="*/ 22 h 81"/>
              <a:gd name="T58" fmla="*/ 12 w 58"/>
              <a:gd name="T59" fmla="*/ 14 h 81"/>
              <a:gd name="T60" fmla="*/ 34 w 58"/>
              <a:gd name="T61" fmla="*/ 19 h 81"/>
              <a:gd name="T62" fmla="*/ 28 w 58"/>
              <a:gd name="T63" fmla="*/ 1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8" h="81">
                <a:moveTo>
                  <a:pt x="30" y="6"/>
                </a:moveTo>
                <a:cubicBezTo>
                  <a:pt x="32" y="8"/>
                  <a:pt x="34" y="10"/>
                  <a:pt x="37" y="12"/>
                </a:cubicBezTo>
                <a:cubicBezTo>
                  <a:pt x="39" y="15"/>
                  <a:pt x="43" y="16"/>
                  <a:pt x="45" y="19"/>
                </a:cubicBezTo>
                <a:cubicBezTo>
                  <a:pt x="48" y="23"/>
                  <a:pt x="53" y="24"/>
                  <a:pt x="58" y="22"/>
                </a:cubicBezTo>
                <a:cubicBezTo>
                  <a:pt x="58" y="6"/>
                  <a:pt x="58" y="6"/>
                  <a:pt x="58" y="6"/>
                </a:cubicBezTo>
                <a:cubicBezTo>
                  <a:pt x="58" y="3"/>
                  <a:pt x="54" y="0"/>
                  <a:pt x="50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6"/>
                </a:cubicBezTo>
                <a:cubicBezTo>
                  <a:pt x="0" y="58"/>
                  <a:pt x="0" y="58"/>
                  <a:pt x="0" y="58"/>
                </a:cubicBezTo>
                <a:cubicBezTo>
                  <a:pt x="3" y="59"/>
                  <a:pt x="6" y="59"/>
                  <a:pt x="8" y="56"/>
                </a:cubicBezTo>
                <a:cubicBezTo>
                  <a:pt x="10" y="54"/>
                  <a:pt x="12" y="53"/>
                  <a:pt x="14" y="52"/>
                </a:cubicBezTo>
                <a:cubicBezTo>
                  <a:pt x="16" y="50"/>
                  <a:pt x="17" y="49"/>
                  <a:pt x="18" y="48"/>
                </a:cubicBezTo>
                <a:cubicBezTo>
                  <a:pt x="19" y="47"/>
                  <a:pt x="21" y="48"/>
                  <a:pt x="20" y="50"/>
                </a:cubicBezTo>
                <a:cubicBezTo>
                  <a:pt x="19" y="52"/>
                  <a:pt x="18" y="52"/>
                  <a:pt x="16" y="55"/>
                </a:cubicBezTo>
                <a:cubicBezTo>
                  <a:pt x="16" y="55"/>
                  <a:pt x="15" y="55"/>
                  <a:pt x="16" y="56"/>
                </a:cubicBezTo>
                <a:cubicBezTo>
                  <a:pt x="19" y="57"/>
                  <a:pt x="22" y="56"/>
                  <a:pt x="25" y="55"/>
                </a:cubicBezTo>
                <a:cubicBezTo>
                  <a:pt x="27" y="54"/>
                  <a:pt x="28" y="53"/>
                  <a:pt x="30" y="53"/>
                </a:cubicBezTo>
                <a:cubicBezTo>
                  <a:pt x="33" y="52"/>
                  <a:pt x="34" y="54"/>
                  <a:pt x="31" y="55"/>
                </a:cubicBezTo>
                <a:cubicBezTo>
                  <a:pt x="29" y="56"/>
                  <a:pt x="25" y="57"/>
                  <a:pt x="23" y="58"/>
                </a:cubicBezTo>
                <a:cubicBezTo>
                  <a:pt x="22" y="59"/>
                  <a:pt x="22" y="59"/>
                  <a:pt x="24" y="60"/>
                </a:cubicBezTo>
                <a:cubicBezTo>
                  <a:pt x="26" y="60"/>
                  <a:pt x="32" y="60"/>
                  <a:pt x="35" y="61"/>
                </a:cubicBezTo>
                <a:cubicBezTo>
                  <a:pt x="36" y="62"/>
                  <a:pt x="35" y="63"/>
                  <a:pt x="34" y="63"/>
                </a:cubicBezTo>
                <a:cubicBezTo>
                  <a:pt x="33" y="63"/>
                  <a:pt x="30" y="63"/>
                  <a:pt x="27" y="63"/>
                </a:cubicBezTo>
                <a:cubicBezTo>
                  <a:pt x="26" y="63"/>
                  <a:pt x="24" y="62"/>
                  <a:pt x="23" y="62"/>
                </a:cubicBezTo>
                <a:cubicBezTo>
                  <a:pt x="22" y="62"/>
                  <a:pt x="22" y="63"/>
                  <a:pt x="22" y="63"/>
                </a:cubicBezTo>
                <a:cubicBezTo>
                  <a:pt x="22" y="64"/>
                  <a:pt x="28" y="65"/>
                  <a:pt x="28" y="65"/>
                </a:cubicBezTo>
                <a:cubicBezTo>
                  <a:pt x="30" y="66"/>
                  <a:pt x="32" y="66"/>
                  <a:pt x="33" y="67"/>
                </a:cubicBezTo>
                <a:cubicBezTo>
                  <a:pt x="35" y="68"/>
                  <a:pt x="35" y="70"/>
                  <a:pt x="32" y="69"/>
                </a:cubicBezTo>
                <a:cubicBezTo>
                  <a:pt x="31" y="69"/>
                  <a:pt x="29" y="69"/>
                  <a:pt x="28" y="68"/>
                </a:cubicBezTo>
                <a:cubicBezTo>
                  <a:pt x="26" y="68"/>
                  <a:pt x="24" y="67"/>
                  <a:pt x="22" y="67"/>
                </a:cubicBezTo>
                <a:cubicBezTo>
                  <a:pt x="21" y="66"/>
                  <a:pt x="21" y="67"/>
                  <a:pt x="21" y="68"/>
                </a:cubicBezTo>
                <a:cubicBezTo>
                  <a:pt x="23" y="69"/>
                  <a:pt x="25" y="70"/>
                  <a:pt x="27" y="72"/>
                </a:cubicBezTo>
                <a:cubicBezTo>
                  <a:pt x="28" y="73"/>
                  <a:pt x="28" y="75"/>
                  <a:pt x="26" y="74"/>
                </a:cubicBezTo>
                <a:cubicBezTo>
                  <a:pt x="23" y="72"/>
                  <a:pt x="22" y="72"/>
                  <a:pt x="18" y="70"/>
                </a:cubicBezTo>
                <a:cubicBezTo>
                  <a:pt x="17" y="70"/>
                  <a:pt x="14" y="71"/>
                  <a:pt x="10" y="69"/>
                </a:cubicBezTo>
                <a:cubicBezTo>
                  <a:pt x="5" y="68"/>
                  <a:pt x="4" y="67"/>
                  <a:pt x="0" y="68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8"/>
                  <a:pt x="4" y="81"/>
                  <a:pt x="8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54" y="81"/>
                  <a:pt x="58" y="78"/>
                  <a:pt x="58" y="74"/>
                </a:cubicBezTo>
                <a:cubicBezTo>
                  <a:pt x="58" y="38"/>
                  <a:pt x="58" y="38"/>
                  <a:pt x="58" y="38"/>
                </a:cubicBezTo>
                <a:cubicBezTo>
                  <a:pt x="52" y="36"/>
                  <a:pt x="50" y="37"/>
                  <a:pt x="43" y="39"/>
                </a:cubicBezTo>
                <a:cubicBezTo>
                  <a:pt x="37" y="41"/>
                  <a:pt x="32" y="40"/>
                  <a:pt x="30" y="41"/>
                </a:cubicBezTo>
                <a:cubicBezTo>
                  <a:pt x="24" y="43"/>
                  <a:pt x="23" y="43"/>
                  <a:pt x="19" y="46"/>
                </a:cubicBezTo>
                <a:cubicBezTo>
                  <a:pt x="15" y="49"/>
                  <a:pt x="15" y="45"/>
                  <a:pt x="17" y="43"/>
                </a:cubicBezTo>
                <a:cubicBezTo>
                  <a:pt x="19" y="41"/>
                  <a:pt x="24" y="39"/>
                  <a:pt x="25" y="37"/>
                </a:cubicBezTo>
                <a:cubicBezTo>
                  <a:pt x="26" y="36"/>
                  <a:pt x="26" y="35"/>
                  <a:pt x="24" y="35"/>
                </a:cubicBezTo>
                <a:cubicBezTo>
                  <a:pt x="21" y="36"/>
                  <a:pt x="18" y="37"/>
                  <a:pt x="15" y="38"/>
                </a:cubicBezTo>
                <a:cubicBezTo>
                  <a:pt x="14" y="38"/>
                  <a:pt x="11" y="39"/>
                  <a:pt x="9" y="39"/>
                </a:cubicBezTo>
                <a:cubicBezTo>
                  <a:pt x="5" y="40"/>
                  <a:pt x="5" y="37"/>
                  <a:pt x="8" y="36"/>
                </a:cubicBezTo>
                <a:cubicBezTo>
                  <a:pt x="9" y="34"/>
                  <a:pt x="11" y="34"/>
                  <a:pt x="15" y="33"/>
                </a:cubicBezTo>
                <a:cubicBezTo>
                  <a:pt x="16" y="32"/>
                  <a:pt x="24" y="31"/>
                  <a:pt x="24" y="30"/>
                </a:cubicBezTo>
                <a:cubicBezTo>
                  <a:pt x="25" y="29"/>
                  <a:pt x="24" y="28"/>
                  <a:pt x="23" y="28"/>
                </a:cubicBezTo>
                <a:cubicBezTo>
                  <a:pt x="21" y="29"/>
                  <a:pt x="18" y="29"/>
                  <a:pt x="17" y="29"/>
                </a:cubicBezTo>
                <a:cubicBezTo>
                  <a:pt x="12" y="30"/>
                  <a:pt x="8" y="30"/>
                  <a:pt x="5" y="30"/>
                </a:cubicBezTo>
                <a:cubicBezTo>
                  <a:pt x="4" y="29"/>
                  <a:pt x="3" y="28"/>
                  <a:pt x="5" y="27"/>
                </a:cubicBezTo>
                <a:cubicBezTo>
                  <a:pt x="9" y="25"/>
                  <a:pt x="18" y="24"/>
                  <a:pt x="22" y="24"/>
                </a:cubicBezTo>
                <a:cubicBezTo>
                  <a:pt x="24" y="24"/>
                  <a:pt x="24" y="23"/>
                  <a:pt x="22" y="22"/>
                </a:cubicBezTo>
                <a:cubicBezTo>
                  <a:pt x="19" y="21"/>
                  <a:pt x="14" y="19"/>
                  <a:pt x="10" y="18"/>
                </a:cubicBezTo>
                <a:cubicBezTo>
                  <a:pt x="6" y="15"/>
                  <a:pt x="8" y="13"/>
                  <a:pt x="12" y="14"/>
                </a:cubicBezTo>
                <a:cubicBezTo>
                  <a:pt x="15" y="15"/>
                  <a:pt x="17" y="16"/>
                  <a:pt x="20" y="17"/>
                </a:cubicBezTo>
                <a:cubicBezTo>
                  <a:pt x="25" y="19"/>
                  <a:pt x="30" y="20"/>
                  <a:pt x="34" y="19"/>
                </a:cubicBezTo>
                <a:cubicBezTo>
                  <a:pt x="35" y="18"/>
                  <a:pt x="34" y="17"/>
                  <a:pt x="33" y="17"/>
                </a:cubicBezTo>
                <a:cubicBezTo>
                  <a:pt x="31" y="12"/>
                  <a:pt x="29" y="13"/>
                  <a:pt x="28" y="10"/>
                </a:cubicBezTo>
                <a:cubicBezTo>
                  <a:pt x="27" y="7"/>
                  <a:pt x="28" y="5"/>
                  <a:pt x="30" y="6"/>
                </a:cubicBezTo>
                <a:close/>
              </a:path>
            </a:pathLst>
          </a:custGeom>
          <a:solidFill>
            <a:srgbClr val="00A65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5066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32718" y="667982"/>
            <a:ext cx="2478564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아동학대 현황 </a:t>
            </a:r>
            <a:r>
              <a:rPr lang="en-US" altLang="ko-KR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1</a:t>
            </a:r>
            <a:endParaRPr lang="ko-KR" altLang="en-US" sz="2800" b="1" dirty="0">
              <a:ln>
                <a:solidFill>
                  <a:schemeClr val="tx1">
                    <a:alpha val="0"/>
                  </a:schemeClr>
                </a:solidFill>
              </a:ln>
              <a:gradFill>
                <a:gsLst>
                  <a:gs pos="0">
                    <a:srgbClr val="0262C1"/>
                  </a:gs>
                  <a:gs pos="100000">
                    <a:srgbClr val="00A652"/>
                  </a:gs>
                </a:gsLst>
                <a:lin ang="0" scaled="0"/>
              </a:gradFill>
              <a:latin typeface="경기천년제목 Bold" panose="02020803020101020101" pitchFamily="18" charset="-127"/>
              <a:ea typeface="경기천년제목 Bold" panose="02020803020101020101" pitchFamily="18" charset="-127"/>
              <a:cs typeface="Arial" panose="020B0604020202020204" pitchFamily="34" charset="0"/>
            </a:endParaRPr>
          </a:p>
        </p:txBody>
      </p:sp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graphicFrame>
        <p:nvGraphicFramePr>
          <p:cNvPr id="7" name="차트 6"/>
          <p:cNvGraphicFramePr/>
          <p:nvPr>
            <p:extLst>
              <p:ext uri="{D42A27DB-BD31-4B8C-83A1-F6EECF244321}">
                <p14:modId xmlns:p14="http://schemas.microsoft.com/office/powerpoint/2010/main" val="3130090176"/>
              </p:ext>
            </p:extLst>
          </p:nvPr>
        </p:nvGraphicFramePr>
        <p:xfrm>
          <a:off x="384901" y="2367685"/>
          <a:ext cx="8071357" cy="3881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0" name="그룹 19"/>
          <p:cNvGrpSpPr/>
          <p:nvPr/>
        </p:nvGrpSpPr>
        <p:grpSpPr>
          <a:xfrm>
            <a:off x="2775215" y="1710743"/>
            <a:ext cx="3706464" cy="387494"/>
            <a:chOff x="6804478" y="1282554"/>
            <a:chExt cx="3509406" cy="387494"/>
          </a:xfrm>
        </p:grpSpPr>
        <p:grpSp>
          <p:nvGrpSpPr>
            <p:cNvPr id="21" name="그룹 20"/>
            <p:cNvGrpSpPr/>
            <p:nvPr/>
          </p:nvGrpSpPr>
          <p:grpSpPr>
            <a:xfrm>
              <a:off x="6817258" y="1282554"/>
              <a:ext cx="3483825" cy="387494"/>
              <a:chOff x="2597696" y="2827629"/>
              <a:chExt cx="2479875" cy="288034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2631902" y="2827629"/>
                <a:ext cx="2411463" cy="288032"/>
              </a:xfrm>
              <a:prstGeom prst="rect">
                <a:avLst/>
              </a:prstGeom>
              <a:gradFill flip="none" rotWithShape="1">
                <a:gsLst>
                  <a:gs pos="25000">
                    <a:srgbClr val="0262C1"/>
                  </a:gs>
                  <a:gs pos="100000">
                    <a:srgbClr val="00999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5059571" y="2827631"/>
                <a:ext cx="18000" cy="28803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2597696" y="2827631"/>
                <a:ext cx="18000" cy="288032"/>
              </a:xfrm>
              <a:prstGeom prst="rect">
                <a:avLst/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804478" y="1307022"/>
              <a:ext cx="350940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연도별 신고접수 및 아동학대로 판단된 건수</a:t>
              </a: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7685131" y="2236880"/>
            <a:ext cx="840290" cy="261610"/>
            <a:chOff x="7399516" y="2002026"/>
            <a:chExt cx="1125415" cy="350382"/>
          </a:xfrm>
        </p:grpSpPr>
        <p:sp>
          <p:nvSpPr>
            <p:cNvPr id="36" name="모서리가 둥근 직사각형 35"/>
            <p:cNvSpPr/>
            <p:nvPr/>
          </p:nvSpPr>
          <p:spPr>
            <a:xfrm>
              <a:off x="7399516" y="2034335"/>
              <a:ext cx="1125415" cy="285767"/>
            </a:xfrm>
            <a:prstGeom prst="roundRect">
              <a:avLst>
                <a:gd name="adj" fmla="val 50000"/>
              </a:avLst>
            </a:prstGeom>
            <a:pattFill prst="dkDnDiag">
              <a:fgClr>
                <a:srgbClr val="0262C1"/>
              </a:fgClr>
              <a:bgClr>
                <a:srgbClr val="0070C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504227" y="2002026"/>
              <a:ext cx="917169" cy="35038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11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신고접수</a:t>
              </a: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7763313" y="3030740"/>
            <a:ext cx="934872" cy="261610"/>
            <a:chOff x="8544225" y="2643929"/>
            <a:chExt cx="1201430" cy="336202"/>
          </a:xfrm>
        </p:grpSpPr>
        <p:sp>
          <p:nvSpPr>
            <p:cNvPr id="37" name="모서리가 둥근 직사각형 36"/>
            <p:cNvSpPr/>
            <p:nvPr/>
          </p:nvSpPr>
          <p:spPr>
            <a:xfrm>
              <a:off x="8604057" y="2664372"/>
              <a:ext cx="1079885" cy="274206"/>
            </a:xfrm>
            <a:prstGeom prst="roundRect">
              <a:avLst>
                <a:gd name="adj" fmla="val 50000"/>
              </a:avLst>
            </a:prstGeom>
            <a:pattFill prst="dkDnDiag">
              <a:fgClr>
                <a:srgbClr val="00A652"/>
              </a:fgClr>
              <a:bgClr>
                <a:srgbClr val="00B05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544225" y="2643929"/>
              <a:ext cx="1201430" cy="33620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11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아동학대사례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144816" y="6412633"/>
            <a:ext cx="372730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* 출처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:  </a:t>
            </a:r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보건복지부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·</a:t>
            </a:r>
            <a:r>
              <a:rPr lang="ko-KR" altLang="en-US" sz="1100" b="1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아동권리보장원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en-US" altLang="ko-KR" sz="11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2019 </a:t>
            </a:r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 주요통계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31780" y="4673075"/>
            <a:ext cx="635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11,715</a:t>
            </a:r>
            <a:endParaRPr lang="ko-KR" altLang="en-US" sz="1100" b="1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46337" y="3654984"/>
            <a:ext cx="635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19,203</a:t>
            </a:r>
            <a:endParaRPr lang="ko-KR" altLang="en-US" sz="1100" b="1" dirty="0">
              <a:ln>
                <a:solidFill>
                  <a:srgbClr val="FFFFFF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3261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32718" y="667982"/>
            <a:ext cx="2478564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아동학대 현황 </a:t>
            </a:r>
            <a:r>
              <a:rPr lang="en-US" altLang="ko-KR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2</a:t>
            </a:r>
            <a:endParaRPr lang="ko-KR" altLang="en-US" sz="2800" b="1" dirty="0">
              <a:ln>
                <a:solidFill>
                  <a:schemeClr val="tx1">
                    <a:alpha val="0"/>
                  </a:schemeClr>
                </a:solidFill>
              </a:ln>
              <a:gradFill>
                <a:gsLst>
                  <a:gs pos="0">
                    <a:srgbClr val="0262C1"/>
                  </a:gs>
                  <a:gs pos="100000">
                    <a:srgbClr val="00A652"/>
                  </a:gs>
                </a:gsLst>
                <a:lin ang="0" scaled="0"/>
              </a:gradFill>
              <a:latin typeface="경기천년제목 Bold" panose="02020803020101020101" pitchFamily="18" charset="-127"/>
              <a:ea typeface="경기천년제목 Bold" panose="02020803020101020101" pitchFamily="18" charset="-127"/>
              <a:cs typeface="Arial" panose="020B0604020202020204" pitchFamily="34" charset="0"/>
            </a:endParaRPr>
          </a:p>
        </p:txBody>
      </p:sp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grpSp>
        <p:nvGrpSpPr>
          <p:cNvPr id="20" name="그룹 19"/>
          <p:cNvGrpSpPr/>
          <p:nvPr/>
        </p:nvGrpSpPr>
        <p:grpSpPr>
          <a:xfrm>
            <a:off x="719905" y="1710743"/>
            <a:ext cx="3483825" cy="387494"/>
            <a:chOff x="6817258" y="1282554"/>
            <a:chExt cx="3483825" cy="387494"/>
          </a:xfrm>
        </p:grpSpPr>
        <p:grpSp>
          <p:nvGrpSpPr>
            <p:cNvPr id="21" name="그룹 20"/>
            <p:cNvGrpSpPr/>
            <p:nvPr/>
          </p:nvGrpSpPr>
          <p:grpSpPr>
            <a:xfrm>
              <a:off x="6817258" y="1282554"/>
              <a:ext cx="3483825" cy="387494"/>
              <a:chOff x="2597696" y="2827629"/>
              <a:chExt cx="2479875" cy="288034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2631902" y="2827629"/>
                <a:ext cx="2411463" cy="288032"/>
              </a:xfrm>
              <a:prstGeom prst="rect">
                <a:avLst/>
              </a:prstGeom>
              <a:gradFill flip="none" rotWithShape="1">
                <a:gsLst>
                  <a:gs pos="25000">
                    <a:srgbClr val="0262C1"/>
                  </a:gs>
                  <a:gs pos="100000">
                    <a:srgbClr val="00999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5059571" y="2827631"/>
                <a:ext cx="18000" cy="28803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2597696" y="2827631"/>
                <a:ext cx="18000" cy="288032"/>
              </a:xfrm>
              <a:prstGeom prst="rect">
                <a:avLst/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712631" y="1307022"/>
              <a:ext cx="1693091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아동학대 사례유형</a:t>
              </a: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172536" y="2326449"/>
            <a:ext cx="4566191" cy="3765804"/>
            <a:chOff x="347433" y="2090382"/>
            <a:chExt cx="5192686" cy="4282487"/>
          </a:xfrm>
        </p:grpSpPr>
        <p:graphicFrame>
          <p:nvGraphicFramePr>
            <p:cNvPr id="10" name="차트 9"/>
            <p:cNvGraphicFramePr/>
            <p:nvPr>
              <p:extLst>
                <p:ext uri="{D42A27DB-BD31-4B8C-83A1-F6EECF244321}">
                  <p14:modId xmlns:p14="http://schemas.microsoft.com/office/powerpoint/2010/main" val="2876022466"/>
                </p:ext>
              </p:extLst>
            </p:nvPr>
          </p:nvGraphicFramePr>
          <p:xfrm>
            <a:off x="347433" y="2679191"/>
            <a:ext cx="5192686" cy="34617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43" name="TextBox 42"/>
            <p:cNvSpPr txBox="1"/>
            <p:nvPr/>
          </p:nvSpPr>
          <p:spPr>
            <a:xfrm>
              <a:off x="2880067" y="5847862"/>
              <a:ext cx="2122268" cy="52500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중복학대 </a:t>
              </a:r>
              <a:r>
                <a:rPr lang="en-US" altLang="ko-KR" sz="2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48.2%</a:t>
              </a:r>
              <a:endParaRPr lang="ko-KR" altLang="en-US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16004" y="5517015"/>
              <a:ext cx="897252" cy="59500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F5C0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정서학대</a:t>
              </a:r>
              <a:endPara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 algn="ctr"/>
              <a:r>
                <a:rPr lang="en-US" altLang="ko-KR" sz="16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25.4%</a:t>
              </a:r>
              <a:endPara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79110" y="3875466"/>
              <a:ext cx="897252" cy="59500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A652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신체학대</a:t>
              </a:r>
              <a:endPara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A65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 algn="ctr"/>
              <a:r>
                <a:rPr lang="en-US" altLang="ko-KR" sz="16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13.9%</a:t>
              </a:r>
              <a:endPara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162420" y="2687970"/>
              <a:ext cx="760531" cy="59500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1200" b="1" dirty="0" err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성학대</a:t>
              </a:r>
              <a:endPara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 algn="ctr"/>
              <a:r>
                <a:rPr lang="en-US" altLang="ko-KR" sz="16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2.9%</a:t>
              </a:r>
              <a:endPara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078347" y="2090382"/>
              <a:ext cx="760531" cy="59500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9999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방임</a:t>
              </a:r>
              <a:endPara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 algn="ctr"/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9</a:t>
              </a:r>
              <a:r>
                <a:rPr lang="en-US" altLang="ko-KR" sz="16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.6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%</a:t>
              </a:r>
              <a:endPara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3763849" y="5263003"/>
              <a:ext cx="119253" cy="242230"/>
            </a:xfrm>
            <a:prstGeom prst="line">
              <a:avLst/>
            </a:prstGeom>
            <a:ln>
              <a:solidFill>
                <a:srgbClr val="0262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/>
            <p:cNvCxnSpPr/>
            <p:nvPr/>
          </p:nvCxnSpPr>
          <p:spPr>
            <a:xfrm flipV="1">
              <a:off x="1853298" y="5227211"/>
              <a:ext cx="150707" cy="227134"/>
            </a:xfrm>
            <a:prstGeom prst="line">
              <a:avLst/>
            </a:prstGeom>
            <a:ln>
              <a:solidFill>
                <a:srgbClr val="FF5C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/>
            <p:cNvCxnSpPr/>
            <p:nvPr/>
          </p:nvCxnSpPr>
          <p:spPr>
            <a:xfrm flipV="1">
              <a:off x="1364382" y="3886765"/>
              <a:ext cx="238506" cy="96576"/>
            </a:xfrm>
            <a:prstGeom prst="line">
              <a:avLst/>
            </a:prstGeom>
            <a:ln>
              <a:solidFill>
                <a:srgbClr val="00A6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/>
            <p:cNvCxnSpPr/>
            <p:nvPr/>
          </p:nvCxnSpPr>
          <p:spPr>
            <a:xfrm>
              <a:off x="1902496" y="3027198"/>
              <a:ext cx="206084" cy="81275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/>
            <p:cNvCxnSpPr/>
            <p:nvPr/>
          </p:nvCxnSpPr>
          <p:spPr>
            <a:xfrm>
              <a:off x="2716571" y="2679188"/>
              <a:ext cx="154380" cy="242775"/>
            </a:xfrm>
            <a:prstGeom prst="line">
              <a:avLst/>
            </a:prstGeom>
            <a:ln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>
              <a:off x="3878209" y="5471688"/>
              <a:ext cx="4892" cy="309551"/>
            </a:xfrm>
            <a:prstGeom prst="line">
              <a:avLst/>
            </a:prstGeom>
            <a:ln>
              <a:solidFill>
                <a:srgbClr val="0262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그룹 38"/>
          <p:cNvGrpSpPr/>
          <p:nvPr/>
        </p:nvGrpSpPr>
        <p:grpSpPr>
          <a:xfrm>
            <a:off x="4979645" y="1710743"/>
            <a:ext cx="3483825" cy="387494"/>
            <a:chOff x="6817258" y="1282554"/>
            <a:chExt cx="3483825" cy="387494"/>
          </a:xfrm>
        </p:grpSpPr>
        <p:grpSp>
          <p:nvGrpSpPr>
            <p:cNvPr id="40" name="그룹 39"/>
            <p:cNvGrpSpPr/>
            <p:nvPr/>
          </p:nvGrpSpPr>
          <p:grpSpPr>
            <a:xfrm>
              <a:off x="6817258" y="1282554"/>
              <a:ext cx="3483825" cy="387494"/>
              <a:chOff x="2597696" y="2827629"/>
              <a:chExt cx="2479875" cy="288034"/>
            </a:xfrm>
          </p:grpSpPr>
          <p:sp>
            <p:nvSpPr>
              <p:cNvPr id="65" name="직사각형 64"/>
              <p:cNvSpPr/>
              <p:nvPr/>
            </p:nvSpPr>
            <p:spPr>
              <a:xfrm>
                <a:off x="2631902" y="2827629"/>
                <a:ext cx="2411463" cy="288032"/>
              </a:xfrm>
              <a:prstGeom prst="rect">
                <a:avLst/>
              </a:prstGeom>
              <a:gradFill flip="none" rotWithShape="1">
                <a:gsLst>
                  <a:gs pos="25000">
                    <a:srgbClr val="0262C1"/>
                  </a:gs>
                  <a:gs pos="100000">
                    <a:srgbClr val="00999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6" name="직사각형 65"/>
              <p:cNvSpPr/>
              <p:nvPr/>
            </p:nvSpPr>
            <p:spPr>
              <a:xfrm>
                <a:off x="5059571" y="2827631"/>
                <a:ext cx="18000" cy="28803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2597696" y="2827631"/>
                <a:ext cx="18000" cy="288032"/>
              </a:xfrm>
              <a:prstGeom prst="rect">
                <a:avLst/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7323903" y="1307022"/>
              <a:ext cx="2470548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1600"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학대행위자와 아동과의 관계</a:t>
              </a:r>
            </a:p>
          </p:txBody>
        </p:sp>
      </p:grpSp>
      <p:grpSp>
        <p:nvGrpSpPr>
          <p:cNvPr id="68" name="그룹 67"/>
          <p:cNvGrpSpPr/>
          <p:nvPr/>
        </p:nvGrpSpPr>
        <p:grpSpPr>
          <a:xfrm>
            <a:off x="4589939" y="2542155"/>
            <a:ext cx="4566190" cy="3585808"/>
            <a:chOff x="237858" y="2292922"/>
            <a:chExt cx="5192686" cy="4077792"/>
          </a:xfrm>
        </p:grpSpPr>
        <p:grpSp>
          <p:nvGrpSpPr>
            <p:cNvPr id="69" name="그룹 68"/>
            <p:cNvGrpSpPr/>
            <p:nvPr/>
          </p:nvGrpSpPr>
          <p:grpSpPr>
            <a:xfrm>
              <a:off x="237858" y="2292922"/>
              <a:ext cx="5192686" cy="4077792"/>
              <a:chOff x="352158" y="2331022"/>
              <a:chExt cx="5192686" cy="4077792"/>
            </a:xfrm>
          </p:grpSpPr>
          <p:graphicFrame>
            <p:nvGraphicFramePr>
              <p:cNvPr id="74" name="차트 73"/>
              <p:cNvGraphicFramePr/>
              <p:nvPr>
                <p:extLst>
                  <p:ext uri="{D42A27DB-BD31-4B8C-83A1-F6EECF244321}">
                    <p14:modId xmlns:p14="http://schemas.microsoft.com/office/powerpoint/2010/main" val="1189016662"/>
                  </p:ext>
                </p:extLst>
              </p:nvPr>
            </p:nvGraphicFramePr>
            <p:xfrm>
              <a:off x="352158" y="2674527"/>
              <a:ext cx="5192686" cy="346179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75" name="TextBox 74"/>
              <p:cNvSpPr txBox="1"/>
              <p:nvPr/>
            </p:nvSpPr>
            <p:spPr>
              <a:xfrm>
                <a:off x="2068802" y="5883807"/>
                <a:ext cx="1763147" cy="52500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ko-KR" altLang="en-US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262C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부모</a:t>
                </a:r>
                <a:r>
                  <a:rPr lang="en-US" altLang="ko-KR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262C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2400" b="1" dirty="0" smtClean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75.6%</a:t>
                </a:r>
                <a:endParaRPr lang="ko-KR" altLang="en-US" sz="2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32994" y="4002411"/>
                <a:ext cx="760531" cy="59500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ko-KR" altLang="en-US" sz="12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FF5C0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친인척</a:t>
                </a:r>
                <a:endPara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F5C0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ko-KR" sz="1600" b="1" dirty="0" smtClean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4.4%</a:t>
                </a:r>
                <a:endPara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745046" y="2734780"/>
                <a:ext cx="993868" cy="59500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ko-KR" altLang="en-US" sz="12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A652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대리양육자</a:t>
                </a:r>
                <a:endPara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A652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ko-KR" sz="1600" b="1" dirty="0" smtClean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16.6%</a:t>
                </a:r>
                <a:endPara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520377" y="2331022"/>
                <a:ext cx="1114182" cy="38500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ko-KR" altLang="en-US" sz="12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accent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타인</a:t>
                </a:r>
                <a:r>
                  <a:rPr lang="en-US" altLang="ko-KR" sz="12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accent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600" b="1" dirty="0" smtClean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2.2%</a:t>
                </a:r>
                <a:endPara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056589" y="2331115"/>
                <a:ext cx="1114182" cy="38500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ko-KR" altLang="en-US" sz="12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99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기타</a:t>
                </a:r>
                <a:r>
                  <a:rPr lang="en-US" altLang="ko-KR" sz="12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999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1.2%</a:t>
                </a:r>
                <a:endPara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80" name="직선 연결선 79"/>
              <p:cNvCxnSpPr/>
              <p:nvPr/>
            </p:nvCxnSpPr>
            <p:spPr>
              <a:xfrm rot="16200000">
                <a:off x="2829248" y="5699463"/>
                <a:ext cx="238506" cy="0"/>
              </a:xfrm>
              <a:prstGeom prst="line">
                <a:avLst/>
              </a:prstGeom>
              <a:ln>
                <a:solidFill>
                  <a:srgbClr val="0262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꺾인 연결선 69"/>
            <p:cNvCxnSpPr>
              <a:stCxn id="79" idx="1"/>
            </p:cNvCxnSpPr>
            <p:nvPr/>
          </p:nvCxnSpPr>
          <p:spPr>
            <a:xfrm rot="10800000" flipV="1">
              <a:off x="2755192" y="2485518"/>
              <a:ext cx="187097" cy="329100"/>
            </a:xfrm>
            <a:prstGeom prst="bentConnector2">
              <a:avLst/>
            </a:prstGeom>
            <a:ln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꺾인 연결선 70"/>
            <p:cNvCxnSpPr>
              <a:stCxn id="78" idx="3"/>
            </p:cNvCxnSpPr>
            <p:nvPr/>
          </p:nvCxnSpPr>
          <p:spPr>
            <a:xfrm>
              <a:off x="2520259" y="2485424"/>
              <a:ext cx="129248" cy="340240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꺾인 연결선 71"/>
            <p:cNvCxnSpPr/>
            <p:nvPr/>
          </p:nvCxnSpPr>
          <p:spPr>
            <a:xfrm>
              <a:off x="1572939" y="2825664"/>
              <a:ext cx="610973" cy="342986"/>
            </a:xfrm>
            <a:prstGeom prst="bentConnector3">
              <a:avLst>
                <a:gd name="adj1" fmla="val 74944"/>
              </a:avLst>
            </a:prstGeom>
            <a:ln>
              <a:solidFill>
                <a:srgbClr val="00A6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꺾인 연결선 72"/>
            <p:cNvCxnSpPr>
              <a:stCxn id="76" idx="0"/>
            </p:cNvCxnSpPr>
            <p:nvPr/>
          </p:nvCxnSpPr>
          <p:spPr>
            <a:xfrm rot="5400000" flipH="1" flipV="1">
              <a:off x="1164823" y="3469849"/>
              <a:ext cx="128601" cy="860327"/>
            </a:xfrm>
            <a:prstGeom prst="bentConnector2">
              <a:avLst/>
            </a:prstGeom>
            <a:ln>
              <a:solidFill>
                <a:srgbClr val="FF5C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5144816" y="6412633"/>
            <a:ext cx="372730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* 출처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:  </a:t>
            </a:r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보건복지부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·</a:t>
            </a:r>
            <a:r>
              <a:rPr lang="ko-KR" altLang="en-US" sz="1100" b="1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아동권리보장원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en-US" altLang="ko-KR" sz="11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2019 </a:t>
            </a:r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 주요통계 </a:t>
            </a:r>
          </a:p>
        </p:txBody>
      </p:sp>
    </p:spTree>
    <p:extLst>
      <p:ext uri="{BB962C8B-B14F-4D97-AF65-F5344CB8AC3E}">
        <p14:creationId xmlns:p14="http://schemas.microsoft.com/office/powerpoint/2010/main" val="2871896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3178" y="667982"/>
            <a:ext cx="4977645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피해 아동의 후유증 </a:t>
            </a:r>
            <a:r>
              <a:rPr lang="en-US" altLang="ko-KR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: IQ </a:t>
            </a:r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검사 분포</a:t>
            </a:r>
          </a:p>
        </p:txBody>
      </p:sp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4394611" y="6412633"/>
            <a:ext cx="4477508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* 출처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:  </a:t>
            </a:r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법무부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아동학대가 피해아동에게 미치는 영향 및 후유증 연구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2015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401762" y="1785432"/>
            <a:ext cx="8742238" cy="1193175"/>
            <a:chOff x="401762" y="1785432"/>
            <a:chExt cx="8742238" cy="1193175"/>
          </a:xfrm>
        </p:grpSpPr>
        <p:grpSp>
          <p:nvGrpSpPr>
            <p:cNvPr id="56" name="그룹 55"/>
            <p:cNvGrpSpPr/>
            <p:nvPr/>
          </p:nvGrpSpPr>
          <p:grpSpPr>
            <a:xfrm>
              <a:off x="1094500" y="2332276"/>
              <a:ext cx="4393152" cy="646331"/>
              <a:chOff x="912589" y="2332276"/>
              <a:chExt cx="4393152" cy="646331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1079904" y="2332276"/>
                <a:ext cx="4225837" cy="646331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웩슬러 지능검사</a:t>
                </a:r>
                <a:r>
                  <a:rPr lang="en-US" altLang="ko-KR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: </a:t>
                </a:r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정상인의 중앙값 </a:t>
                </a:r>
                <a:r>
                  <a:rPr lang="en-US" altLang="ko-KR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= 100</a:t>
                </a:r>
              </a:p>
              <a:p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총 </a:t>
                </a:r>
                <a:r>
                  <a:rPr lang="en-US" altLang="ko-KR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1,516</a:t>
                </a:r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명의 아동</a:t>
                </a:r>
                <a:r>
                  <a:rPr lang="en-US" altLang="ko-KR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: </a:t>
                </a:r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평균 학대 기간 약 </a:t>
                </a:r>
                <a:r>
                  <a:rPr lang="en-US" altLang="ko-KR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2.1</a:t>
                </a:r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년</a:t>
                </a:r>
              </a:p>
            </p:txBody>
          </p:sp>
          <p:sp>
            <p:nvSpPr>
              <p:cNvPr id="58" name="모서리가 둥근 직사각형 57"/>
              <p:cNvSpPr/>
              <p:nvPr/>
            </p:nvSpPr>
            <p:spPr>
              <a:xfrm>
                <a:off x="912589" y="2485291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9" name="모서리가 둥근 직사각형 58"/>
              <p:cNvSpPr/>
              <p:nvPr/>
            </p:nvSpPr>
            <p:spPr>
              <a:xfrm>
                <a:off x="912589" y="2757677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942021" y="1798087"/>
              <a:ext cx="3108543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0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피학대 아동의 지능지수 검사</a:t>
              </a:r>
            </a:p>
          </p:txBody>
        </p:sp>
        <p:cxnSp>
          <p:nvCxnSpPr>
            <p:cNvPr id="72" name="직선 연결선 71"/>
            <p:cNvCxnSpPr/>
            <p:nvPr/>
          </p:nvCxnSpPr>
          <p:spPr>
            <a:xfrm>
              <a:off x="893305" y="2219644"/>
              <a:ext cx="8250695" cy="0"/>
            </a:xfrm>
            <a:prstGeom prst="line">
              <a:avLst/>
            </a:prstGeom>
            <a:ln>
              <a:solidFill>
                <a:srgbClr val="0262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그룹 72"/>
            <p:cNvGrpSpPr/>
            <p:nvPr/>
          </p:nvGrpSpPr>
          <p:grpSpPr>
            <a:xfrm>
              <a:off x="401762" y="1785432"/>
              <a:ext cx="510828" cy="443003"/>
              <a:chOff x="401762" y="1776640"/>
              <a:chExt cx="510828" cy="443003"/>
            </a:xfrm>
          </p:grpSpPr>
          <p:sp>
            <p:nvSpPr>
              <p:cNvPr id="74" name="양쪽 모서리가 둥근 사각형 73"/>
              <p:cNvSpPr/>
              <p:nvPr/>
            </p:nvSpPr>
            <p:spPr>
              <a:xfrm rot="16200000">
                <a:off x="435674" y="1742728"/>
                <a:ext cx="443003" cy="51082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262C1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75" name="그룹 74"/>
              <p:cNvGrpSpPr/>
              <p:nvPr/>
            </p:nvGrpSpPr>
            <p:grpSpPr>
              <a:xfrm>
                <a:off x="556691" y="1839493"/>
                <a:ext cx="278731" cy="279168"/>
                <a:chOff x="2813844" y="3847307"/>
                <a:chExt cx="1011238" cy="1012824"/>
              </a:xfrm>
              <a:solidFill>
                <a:srgbClr val="0262C1"/>
              </a:solidFill>
            </p:grpSpPr>
            <p:sp>
              <p:nvSpPr>
                <p:cNvPr id="77" name="Freeform 5"/>
                <p:cNvSpPr>
                  <a:spLocks/>
                </p:cNvSpPr>
                <p:nvPr/>
              </p:nvSpPr>
              <p:spPr bwMode="auto">
                <a:xfrm rot="2700000">
                  <a:off x="3179434" y="3891659"/>
                  <a:ext cx="277812" cy="273050"/>
                </a:xfrm>
                <a:custGeom>
                  <a:avLst/>
                  <a:gdLst>
                    <a:gd name="T0" fmla="*/ 60 w 73"/>
                    <a:gd name="T1" fmla="*/ 13 h 72"/>
                    <a:gd name="T2" fmla="*/ 60 w 73"/>
                    <a:gd name="T3" fmla="*/ 59 h 72"/>
                    <a:gd name="T4" fmla="*/ 13 w 73"/>
                    <a:gd name="T5" fmla="*/ 59 h 72"/>
                    <a:gd name="T6" fmla="*/ 13 w 73"/>
                    <a:gd name="T7" fmla="*/ 13 h 72"/>
                    <a:gd name="T8" fmla="*/ 60 w 73"/>
                    <a:gd name="T9" fmla="*/ 13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72">
                      <a:moveTo>
                        <a:pt x="60" y="13"/>
                      </a:moveTo>
                      <a:cubicBezTo>
                        <a:pt x="73" y="26"/>
                        <a:pt x="73" y="46"/>
                        <a:pt x="60" y="59"/>
                      </a:cubicBezTo>
                      <a:cubicBezTo>
                        <a:pt x="47" y="72"/>
                        <a:pt x="26" y="72"/>
                        <a:pt x="13" y="59"/>
                      </a:cubicBezTo>
                      <a:cubicBezTo>
                        <a:pt x="0" y="46"/>
                        <a:pt x="0" y="26"/>
                        <a:pt x="13" y="13"/>
                      </a:cubicBezTo>
                      <a:cubicBezTo>
                        <a:pt x="26" y="0"/>
                        <a:pt x="47" y="0"/>
                        <a:pt x="60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b="1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78" name="Freeform 6"/>
                <p:cNvSpPr>
                  <a:spLocks/>
                </p:cNvSpPr>
                <p:nvPr/>
              </p:nvSpPr>
              <p:spPr bwMode="auto">
                <a:xfrm rot="2700000">
                  <a:off x="2813051" y="3848100"/>
                  <a:ext cx="1012824" cy="1011238"/>
                </a:xfrm>
                <a:custGeom>
                  <a:avLst/>
                  <a:gdLst>
                    <a:gd name="T0" fmla="*/ 149 w 267"/>
                    <a:gd name="T1" fmla="*/ 2 h 267"/>
                    <a:gd name="T2" fmla="*/ 146 w 267"/>
                    <a:gd name="T3" fmla="*/ 1 h 267"/>
                    <a:gd name="T4" fmla="*/ 134 w 267"/>
                    <a:gd name="T5" fmla="*/ 10 h 267"/>
                    <a:gd name="T6" fmla="*/ 126 w 267"/>
                    <a:gd name="T7" fmla="*/ 57 h 267"/>
                    <a:gd name="T8" fmla="*/ 126 w 267"/>
                    <a:gd name="T9" fmla="*/ 57 h 267"/>
                    <a:gd name="T10" fmla="*/ 126 w 267"/>
                    <a:gd name="T11" fmla="*/ 57 h 267"/>
                    <a:gd name="T12" fmla="*/ 126 w 267"/>
                    <a:gd name="T13" fmla="*/ 58 h 267"/>
                    <a:gd name="T14" fmla="*/ 114 w 267"/>
                    <a:gd name="T15" fmla="*/ 89 h 267"/>
                    <a:gd name="T16" fmla="*/ 109 w 267"/>
                    <a:gd name="T17" fmla="*/ 94 h 267"/>
                    <a:gd name="T18" fmla="*/ 109 w 267"/>
                    <a:gd name="T19" fmla="*/ 110 h 267"/>
                    <a:gd name="T20" fmla="*/ 94 w 267"/>
                    <a:gd name="T21" fmla="*/ 110 h 267"/>
                    <a:gd name="T22" fmla="*/ 89 w 267"/>
                    <a:gd name="T23" fmla="*/ 114 h 267"/>
                    <a:gd name="T24" fmla="*/ 58 w 267"/>
                    <a:gd name="T25" fmla="*/ 126 h 267"/>
                    <a:gd name="T26" fmla="*/ 56 w 267"/>
                    <a:gd name="T27" fmla="*/ 127 h 267"/>
                    <a:gd name="T28" fmla="*/ 56 w 267"/>
                    <a:gd name="T29" fmla="*/ 127 h 267"/>
                    <a:gd name="T30" fmla="*/ 56 w 267"/>
                    <a:gd name="T31" fmla="*/ 127 h 267"/>
                    <a:gd name="T32" fmla="*/ 10 w 267"/>
                    <a:gd name="T33" fmla="*/ 134 h 267"/>
                    <a:gd name="T34" fmla="*/ 1 w 267"/>
                    <a:gd name="T35" fmla="*/ 147 h 267"/>
                    <a:gd name="T36" fmla="*/ 1 w 267"/>
                    <a:gd name="T37" fmla="*/ 150 h 267"/>
                    <a:gd name="T38" fmla="*/ 14 w 267"/>
                    <a:gd name="T39" fmla="*/ 158 h 267"/>
                    <a:gd name="T40" fmla="*/ 63 w 267"/>
                    <a:gd name="T41" fmla="*/ 152 h 267"/>
                    <a:gd name="T42" fmla="*/ 115 w 267"/>
                    <a:gd name="T43" fmla="*/ 165 h 267"/>
                    <a:gd name="T44" fmla="*/ 222 w 267"/>
                    <a:gd name="T45" fmla="*/ 263 h 267"/>
                    <a:gd name="T46" fmla="*/ 240 w 267"/>
                    <a:gd name="T47" fmla="*/ 260 h 267"/>
                    <a:gd name="T48" fmla="*/ 243 w 267"/>
                    <a:gd name="T49" fmla="*/ 258 h 267"/>
                    <a:gd name="T50" fmla="*/ 243 w 267"/>
                    <a:gd name="T51" fmla="*/ 243 h 267"/>
                    <a:gd name="T52" fmla="*/ 258 w 267"/>
                    <a:gd name="T53" fmla="*/ 243 h 267"/>
                    <a:gd name="T54" fmla="*/ 260 w 267"/>
                    <a:gd name="T55" fmla="*/ 241 h 267"/>
                    <a:gd name="T56" fmla="*/ 263 w 267"/>
                    <a:gd name="T57" fmla="*/ 223 h 267"/>
                    <a:gd name="T58" fmla="*/ 165 w 267"/>
                    <a:gd name="T59" fmla="*/ 115 h 267"/>
                    <a:gd name="T60" fmla="*/ 151 w 267"/>
                    <a:gd name="T61" fmla="*/ 64 h 267"/>
                    <a:gd name="T62" fmla="*/ 158 w 267"/>
                    <a:gd name="T63" fmla="*/ 14 h 267"/>
                    <a:gd name="T64" fmla="*/ 149 w 267"/>
                    <a:gd name="T65" fmla="*/ 2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67" h="267">
                      <a:moveTo>
                        <a:pt x="149" y="2"/>
                      </a:moveTo>
                      <a:cubicBezTo>
                        <a:pt x="146" y="1"/>
                        <a:pt x="146" y="1"/>
                        <a:pt x="146" y="1"/>
                      </a:cubicBezTo>
                      <a:cubicBezTo>
                        <a:pt x="140" y="0"/>
                        <a:pt x="135" y="4"/>
                        <a:pt x="134" y="10"/>
                      </a:cubicBezTo>
                      <a:cubicBezTo>
                        <a:pt x="126" y="57"/>
                        <a:pt x="126" y="57"/>
                        <a:pt x="126" y="57"/>
                      </a:cubicBezTo>
                      <a:cubicBezTo>
                        <a:pt x="126" y="57"/>
                        <a:pt x="126" y="57"/>
                        <a:pt x="126" y="57"/>
                      </a:cubicBezTo>
                      <a:cubicBezTo>
                        <a:pt x="126" y="57"/>
                        <a:pt x="126" y="57"/>
                        <a:pt x="126" y="57"/>
                      </a:cubicBezTo>
                      <a:cubicBezTo>
                        <a:pt x="126" y="58"/>
                        <a:pt x="126" y="58"/>
                        <a:pt x="126" y="58"/>
                      </a:cubicBezTo>
                      <a:cubicBezTo>
                        <a:pt x="125" y="64"/>
                        <a:pt x="123" y="74"/>
                        <a:pt x="114" y="89"/>
                      </a:cubicBezTo>
                      <a:cubicBezTo>
                        <a:pt x="109" y="94"/>
                        <a:pt x="109" y="94"/>
                        <a:pt x="109" y="94"/>
                      </a:cubicBezTo>
                      <a:cubicBezTo>
                        <a:pt x="105" y="99"/>
                        <a:pt x="105" y="105"/>
                        <a:pt x="109" y="110"/>
                      </a:cubicBezTo>
                      <a:cubicBezTo>
                        <a:pt x="105" y="105"/>
                        <a:pt x="98" y="105"/>
                        <a:pt x="94" y="110"/>
                      </a:cubicBezTo>
                      <a:cubicBezTo>
                        <a:pt x="89" y="114"/>
                        <a:pt x="89" y="114"/>
                        <a:pt x="89" y="114"/>
                      </a:cubicBezTo>
                      <a:cubicBezTo>
                        <a:pt x="74" y="124"/>
                        <a:pt x="63" y="125"/>
                        <a:pt x="58" y="126"/>
                      </a:cubicBezTo>
                      <a:cubicBezTo>
                        <a:pt x="56" y="127"/>
                        <a:pt x="56" y="127"/>
                        <a:pt x="56" y="127"/>
                      </a:cubicBezTo>
                      <a:cubicBezTo>
                        <a:pt x="56" y="127"/>
                        <a:pt x="56" y="127"/>
                        <a:pt x="56" y="127"/>
                      </a:cubicBezTo>
                      <a:cubicBezTo>
                        <a:pt x="56" y="127"/>
                        <a:pt x="56" y="127"/>
                        <a:pt x="56" y="127"/>
                      </a:cubicBezTo>
                      <a:cubicBezTo>
                        <a:pt x="10" y="134"/>
                        <a:pt x="10" y="134"/>
                        <a:pt x="10" y="134"/>
                      </a:cubicBezTo>
                      <a:cubicBezTo>
                        <a:pt x="4" y="135"/>
                        <a:pt x="0" y="141"/>
                        <a:pt x="1" y="147"/>
                      </a:cubicBezTo>
                      <a:cubicBezTo>
                        <a:pt x="1" y="150"/>
                        <a:pt x="1" y="150"/>
                        <a:pt x="1" y="150"/>
                      </a:cubicBezTo>
                      <a:cubicBezTo>
                        <a:pt x="2" y="155"/>
                        <a:pt x="8" y="159"/>
                        <a:pt x="14" y="158"/>
                      </a:cubicBezTo>
                      <a:cubicBezTo>
                        <a:pt x="63" y="152"/>
                        <a:pt x="63" y="152"/>
                        <a:pt x="63" y="152"/>
                      </a:cubicBezTo>
                      <a:cubicBezTo>
                        <a:pt x="63" y="152"/>
                        <a:pt x="98" y="151"/>
                        <a:pt x="115" y="165"/>
                      </a:cubicBezTo>
                      <a:cubicBezTo>
                        <a:pt x="222" y="263"/>
                        <a:pt x="222" y="263"/>
                        <a:pt x="222" y="263"/>
                      </a:cubicBezTo>
                      <a:cubicBezTo>
                        <a:pt x="227" y="267"/>
                        <a:pt x="236" y="265"/>
                        <a:pt x="240" y="260"/>
                      </a:cubicBezTo>
                      <a:cubicBezTo>
                        <a:pt x="243" y="258"/>
                        <a:pt x="243" y="258"/>
                        <a:pt x="243" y="258"/>
                      </a:cubicBezTo>
                      <a:cubicBezTo>
                        <a:pt x="247" y="254"/>
                        <a:pt x="247" y="247"/>
                        <a:pt x="243" y="243"/>
                      </a:cubicBezTo>
                      <a:cubicBezTo>
                        <a:pt x="247" y="247"/>
                        <a:pt x="254" y="247"/>
                        <a:pt x="258" y="243"/>
                      </a:cubicBezTo>
                      <a:cubicBezTo>
                        <a:pt x="260" y="241"/>
                        <a:pt x="260" y="241"/>
                        <a:pt x="260" y="241"/>
                      </a:cubicBezTo>
                      <a:cubicBezTo>
                        <a:pt x="264" y="237"/>
                        <a:pt x="267" y="227"/>
                        <a:pt x="263" y="223"/>
                      </a:cubicBezTo>
                      <a:cubicBezTo>
                        <a:pt x="165" y="115"/>
                        <a:pt x="165" y="115"/>
                        <a:pt x="165" y="115"/>
                      </a:cubicBezTo>
                      <a:cubicBezTo>
                        <a:pt x="151" y="99"/>
                        <a:pt x="151" y="64"/>
                        <a:pt x="151" y="64"/>
                      </a:cubicBezTo>
                      <a:cubicBezTo>
                        <a:pt x="158" y="14"/>
                        <a:pt x="158" y="14"/>
                        <a:pt x="158" y="14"/>
                      </a:cubicBezTo>
                      <a:cubicBezTo>
                        <a:pt x="159" y="8"/>
                        <a:pt x="155" y="3"/>
                        <a:pt x="149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b="1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76" name="L 도형 75"/>
              <p:cNvSpPr/>
              <p:nvPr/>
            </p:nvSpPr>
            <p:spPr>
              <a:xfrm flipH="1">
                <a:off x="822595" y="2129648"/>
                <a:ext cx="89995" cy="89995"/>
              </a:xfrm>
              <a:prstGeom prst="corner">
                <a:avLst/>
              </a:prstGeom>
              <a:pattFill prst="dkDnDiag">
                <a:fgClr>
                  <a:srgbClr val="0262C1"/>
                </a:fgClr>
                <a:bgClr>
                  <a:srgbClr val="0070C0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79" name="그룹 78"/>
          <p:cNvGrpSpPr/>
          <p:nvPr/>
        </p:nvGrpSpPr>
        <p:grpSpPr>
          <a:xfrm>
            <a:off x="401762" y="3330919"/>
            <a:ext cx="8742238" cy="2578169"/>
            <a:chOff x="401762" y="1785432"/>
            <a:chExt cx="8742238" cy="2578169"/>
          </a:xfrm>
        </p:grpSpPr>
        <p:grpSp>
          <p:nvGrpSpPr>
            <p:cNvPr id="80" name="그룹 79"/>
            <p:cNvGrpSpPr/>
            <p:nvPr/>
          </p:nvGrpSpPr>
          <p:grpSpPr>
            <a:xfrm>
              <a:off x="1092508" y="2332276"/>
              <a:ext cx="3478226" cy="2031325"/>
              <a:chOff x="910597" y="2332276"/>
              <a:chExt cx="3478226" cy="2031325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1079904" y="2332276"/>
                <a:ext cx="3308919" cy="20313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평균 </a:t>
                </a:r>
                <a:r>
                  <a:rPr lang="en-US" altLang="ko-KR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IQ = 83.2 (</a:t>
                </a:r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표준편차</a:t>
                </a:r>
                <a:r>
                  <a:rPr lang="en-US" altLang="ko-KR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: 18.2) </a:t>
                </a:r>
              </a:p>
              <a:p>
                <a:endParaRPr lang="en-US" altLang="ko-KR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r>
                  <a:rPr lang="en-US" altLang="ko-KR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IQ 70 </a:t>
                </a:r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미만</a:t>
                </a:r>
                <a:r>
                  <a:rPr lang="en-US" altLang="ko-KR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: 24.2%</a:t>
                </a:r>
                <a:br>
                  <a:rPr lang="en-US" altLang="ko-KR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</a:br>
                <a:r>
                  <a:rPr lang="ko-KR" altLang="en-US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동물 </a:t>
                </a:r>
                <a:r>
                  <a:rPr lang="en-US" altLang="ko-KR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IQ: </a:t>
                </a:r>
                <a:r>
                  <a:rPr lang="ko-KR" altLang="en-US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코끼리</a:t>
                </a:r>
                <a:r>
                  <a:rPr lang="en-US" altLang="ko-KR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(70), </a:t>
                </a:r>
                <a:r>
                  <a:rPr lang="ko-KR" altLang="en-US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개</a:t>
                </a:r>
                <a:r>
                  <a:rPr lang="en-US" altLang="ko-KR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(60)</a:t>
                </a:r>
              </a:p>
              <a:p>
                <a:endParaRPr lang="en-US" altLang="ko-KR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방임 피해 아동의 </a:t>
                </a:r>
                <a:r>
                  <a:rPr lang="en-US" altLang="ko-KR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IQ</a:t>
                </a:r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가 가장 낮음</a:t>
                </a:r>
              </a:p>
              <a:p>
                <a:r>
                  <a:rPr lang="ko-KR" altLang="en-US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중복 학대 보다 낮음</a:t>
                </a:r>
              </a:p>
            </p:txBody>
          </p:sp>
          <p:sp>
            <p:nvSpPr>
              <p:cNvPr id="91" name="모서리가 둥근 직사각형 90"/>
              <p:cNvSpPr/>
              <p:nvPr/>
            </p:nvSpPr>
            <p:spPr>
              <a:xfrm>
                <a:off x="912589" y="2485291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92" name="모서리가 둥근 직사각형 91"/>
              <p:cNvSpPr/>
              <p:nvPr/>
            </p:nvSpPr>
            <p:spPr>
              <a:xfrm>
                <a:off x="912589" y="3037077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93" name="모서리가 둥근 직사각형 92"/>
              <p:cNvSpPr/>
              <p:nvPr/>
            </p:nvSpPr>
            <p:spPr>
              <a:xfrm>
                <a:off x="910597" y="3861131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942021" y="1798087"/>
              <a:ext cx="643125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0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결과</a:t>
              </a:r>
            </a:p>
          </p:txBody>
        </p:sp>
        <p:cxnSp>
          <p:nvCxnSpPr>
            <p:cNvPr id="83" name="직선 연결선 82"/>
            <p:cNvCxnSpPr/>
            <p:nvPr/>
          </p:nvCxnSpPr>
          <p:spPr>
            <a:xfrm>
              <a:off x="893305" y="2219644"/>
              <a:ext cx="8250695" cy="0"/>
            </a:xfrm>
            <a:prstGeom prst="line">
              <a:avLst/>
            </a:prstGeom>
            <a:ln>
              <a:solidFill>
                <a:srgbClr val="0262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그룹 83"/>
            <p:cNvGrpSpPr/>
            <p:nvPr/>
          </p:nvGrpSpPr>
          <p:grpSpPr>
            <a:xfrm>
              <a:off x="401762" y="1785432"/>
              <a:ext cx="510828" cy="443003"/>
              <a:chOff x="401762" y="1776640"/>
              <a:chExt cx="510828" cy="443003"/>
            </a:xfrm>
          </p:grpSpPr>
          <p:sp>
            <p:nvSpPr>
              <p:cNvPr id="85" name="양쪽 모서리가 둥근 사각형 84"/>
              <p:cNvSpPr/>
              <p:nvPr/>
            </p:nvSpPr>
            <p:spPr>
              <a:xfrm rot="16200000">
                <a:off x="435674" y="1742728"/>
                <a:ext cx="443003" cy="51082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262C1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86" name="그룹 85"/>
              <p:cNvGrpSpPr/>
              <p:nvPr/>
            </p:nvGrpSpPr>
            <p:grpSpPr>
              <a:xfrm>
                <a:off x="556691" y="1839493"/>
                <a:ext cx="278731" cy="279168"/>
                <a:chOff x="2813844" y="3847307"/>
                <a:chExt cx="1011238" cy="1012824"/>
              </a:xfrm>
              <a:solidFill>
                <a:srgbClr val="0262C1"/>
              </a:solidFill>
            </p:grpSpPr>
            <p:sp>
              <p:nvSpPr>
                <p:cNvPr id="88" name="Freeform 5"/>
                <p:cNvSpPr>
                  <a:spLocks/>
                </p:cNvSpPr>
                <p:nvPr/>
              </p:nvSpPr>
              <p:spPr bwMode="auto">
                <a:xfrm rot="2700000">
                  <a:off x="3179434" y="3891659"/>
                  <a:ext cx="277812" cy="273050"/>
                </a:xfrm>
                <a:custGeom>
                  <a:avLst/>
                  <a:gdLst>
                    <a:gd name="T0" fmla="*/ 60 w 73"/>
                    <a:gd name="T1" fmla="*/ 13 h 72"/>
                    <a:gd name="T2" fmla="*/ 60 w 73"/>
                    <a:gd name="T3" fmla="*/ 59 h 72"/>
                    <a:gd name="T4" fmla="*/ 13 w 73"/>
                    <a:gd name="T5" fmla="*/ 59 h 72"/>
                    <a:gd name="T6" fmla="*/ 13 w 73"/>
                    <a:gd name="T7" fmla="*/ 13 h 72"/>
                    <a:gd name="T8" fmla="*/ 60 w 73"/>
                    <a:gd name="T9" fmla="*/ 13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72">
                      <a:moveTo>
                        <a:pt x="60" y="13"/>
                      </a:moveTo>
                      <a:cubicBezTo>
                        <a:pt x="73" y="26"/>
                        <a:pt x="73" y="46"/>
                        <a:pt x="60" y="59"/>
                      </a:cubicBezTo>
                      <a:cubicBezTo>
                        <a:pt x="47" y="72"/>
                        <a:pt x="26" y="72"/>
                        <a:pt x="13" y="59"/>
                      </a:cubicBezTo>
                      <a:cubicBezTo>
                        <a:pt x="0" y="46"/>
                        <a:pt x="0" y="26"/>
                        <a:pt x="13" y="13"/>
                      </a:cubicBezTo>
                      <a:cubicBezTo>
                        <a:pt x="26" y="0"/>
                        <a:pt x="47" y="0"/>
                        <a:pt x="60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b="1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89" name="Freeform 6"/>
                <p:cNvSpPr>
                  <a:spLocks/>
                </p:cNvSpPr>
                <p:nvPr/>
              </p:nvSpPr>
              <p:spPr bwMode="auto">
                <a:xfrm rot="2700000">
                  <a:off x="2813051" y="3848100"/>
                  <a:ext cx="1012824" cy="1011238"/>
                </a:xfrm>
                <a:custGeom>
                  <a:avLst/>
                  <a:gdLst>
                    <a:gd name="T0" fmla="*/ 149 w 267"/>
                    <a:gd name="T1" fmla="*/ 2 h 267"/>
                    <a:gd name="T2" fmla="*/ 146 w 267"/>
                    <a:gd name="T3" fmla="*/ 1 h 267"/>
                    <a:gd name="T4" fmla="*/ 134 w 267"/>
                    <a:gd name="T5" fmla="*/ 10 h 267"/>
                    <a:gd name="T6" fmla="*/ 126 w 267"/>
                    <a:gd name="T7" fmla="*/ 57 h 267"/>
                    <a:gd name="T8" fmla="*/ 126 w 267"/>
                    <a:gd name="T9" fmla="*/ 57 h 267"/>
                    <a:gd name="T10" fmla="*/ 126 w 267"/>
                    <a:gd name="T11" fmla="*/ 57 h 267"/>
                    <a:gd name="T12" fmla="*/ 126 w 267"/>
                    <a:gd name="T13" fmla="*/ 58 h 267"/>
                    <a:gd name="T14" fmla="*/ 114 w 267"/>
                    <a:gd name="T15" fmla="*/ 89 h 267"/>
                    <a:gd name="T16" fmla="*/ 109 w 267"/>
                    <a:gd name="T17" fmla="*/ 94 h 267"/>
                    <a:gd name="T18" fmla="*/ 109 w 267"/>
                    <a:gd name="T19" fmla="*/ 110 h 267"/>
                    <a:gd name="T20" fmla="*/ 94 w 267"/>
                    <a:gd name="T21" fmla="*/ 110 h 267"/>
                    <a:gd name="T22" fmla="*/ 89 w 267"/>
                    <a:gd name="T23" fmla="*/ 114 h 267"/>
                    <a:gd name="T24" fmla="*/ 58 w 267"/>
                    <a:gd name="T25" fmla="*/ 126 h 267"/>
                    <a:gd name="T26" fmla="*/ 56 w 267"/>
                    <a:gd name="T27" fmla="*/ 127 h 267"/>
                    <a:gd name="T28" fmla="*/ 56 w 267"/>
                    <a:gd name="T29" fmla="*/ 127 h 267"/>
                    <a:gd name="T30" fmla="*/ 56 w 267"/>
                    <a:gd name="T31" fmla="*/ 127 h 267"/>
                    <a:gd name="T32" fmla="*/ 10 w 267"/>
                    <a:gd name="T33" fmla="*/ 134 h 267"/>
                    <a:gd name="T34" fmla="*/ 1 w 267"/>
                    <a:gd name="T35" fmla="*/ 147 h 267"/>
                    <a:gd name="T36" fmla="*/ 1 w 267"/>
                    <a:gd name="T37" fmla="*/ 150 h 267"/>
                    <a:gd name="T38" fmla="*/ 14 w 267"/>
                    <a:gd name="T39" fmla="*/ 158 h 267"/>
                    <a:gd name="T40" fmla="*/ 63 w 267"/>
                    <a:gd name="T41" fmla="*/ 152 h 267"/>
                    <a:gd name="T42" fmla="*/ 115 w 267"/>
                    <a:gd name="T43" fmla="*/ 165 h 267"/>
                    <a:gd name="T44" fmla="*/ 222 w 267"/>
                    <a:gd name="T45" fmla="*/ 263 h 267"/>
                    <a:gd name="T46" fmla="*/ 240 w 267"/>
                    <a:gd name="T47" fmla="*/ 260 h 267"/>
                    <a:gd name="T48" fmla="*/ 243 w 267"/>
                    <a:gd name="T49" fmla="*/ 258 h 267"/>
                    <a:gd name="T50" fmla="*/ 243 w 267"/>
                    <a:gd name="T51" fmla="*/ 243 h 267"/>
                    <a:gd name="T52" fmla="*/ 258 w 267"/>
                    <a:gd name="T53" fmla="*/ 243 h 267"/>
                    <a:gd name="T54" fmla="*/ 260 w 267"/>
                    <a:gd name="T55" fmla="*/ 241 h 267"/>
                    <a:gd name="T56" fmla="*/ 263 w 267"/>
                    <a:gd name="T57" fmla="*/ 223 h 267"/>
                    <a:gd name="T58" fmla="*/ 165 w 267"/>
                    <a:gd name="T59" fmla="*/ 115 h 267"/>
                    <a:gd name="T60" fmla="*/ 151 w 267"/>
                    <a:gd name="T61" fmla="*/ 64 h 267"/>
                    <a:gd name="T62" fmla="*/ 158 w 267"/>
                    <a:gd name="T63" fmla="*/ 14 h 267"/>
                    <a:gd name="T64" fmla="*/ 149 w 267"/>
                    <a:gd name="T65" fmla="*/ 2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67" h="267">
                      <a:moveTo>
                        <a:pt x="149" y="2"/>
                      </a:moveTo>
                      <a:cubicBezTo>
                        <a:pt x="146" y="1"/>
                        <a:pt x="146" y="1"/>
                        <a:pt x="146" y="1"/>
                      </a:cubicBezTo>
                      <a:cubicBezTo>
                        <a:pt x="140" y="0"/>
                        <a:pt x="135" y="4"/>
                        <a:pt x="134" y="10"/>
                      </a:cubicBezTo>
                      <a:cubicBezTo>
                        <a:pt x="126" y="57"/>
                        <a:pt x="126" y="57"/>
                        <a:pt x="126" y="57"/>
                      </a:cubicBezTo>
                      <a:cubicBezTo>
                        <a:pt x="126" y="57"/>
                        <a:pt x="126" y="57"/>
                        <a:pt x="126" y="57"/>
                      </a:cubicBezTo>
                      <a:cubicBezTo>
                        <a:pt x="126" y="57"/>
                        <a:pt x="126" y="57"/>
                        <a:pt x="126" y="57"/>
                      </a:cubicBezTo>
                      <a:cubicBezTo>
                        <a:pt x="126" y="58"/>
                        <a:pt x="126" y="58"/>
                        <a:pt x="126" y="58"/>
                      </a:cubicBezTo>
                      <a:cubicBezTo>
                        <a:pt x="125" y="64"/>
                        <a:pt x="123" y="74"/>
                        <a:pt x="114" y="89"/>
                      </a:cubicBezTo>
                      <a:cubicBezTo>
                        <a:pt x="109" y="94"/>
                        <a:pt x="109" y="94"/>
                        <a:pt x="109" y="94"/>
                      </a:cubicBezTo>
                      <a:cubicBezTo>
                        <a:pt x="105" y="99"/>
                        <a:pt x="105" y="105"/>
                        <a:pt x="109" y="110"/>
                      </a:cubicBezTo>
                      <a:cubicBezTo>
                        <a:pt x="105" y="105"/>
                        <a:pt x="98" y="105"/>
                        <a:pt x="94" y="110"/>
                      </a:cubicBezTo>
                      <a:cubicBezTo>
                        <a:pt x="89" y="114"/>
                        <a:pt x="89" y="114"/>
                        <a:pt x="89" y="114"/>
                      </a:cubicBezTo>
                      <a:cubicBezTo>
                        <a:pt x="74" y="124"/>
                        <a:pt x="63" y="125"/>
                        <a:pt x="58" y="126"/>
                      </a:cubicBezTo>
                      <a:cubicBezTo>
                        <a:pt x="56" y="127"/>
                        <a:pt x="56" y="127"/>
                        <a:pt x="56" y="127"/>
                      </a:cubicBezTo>
                      <a:cubicBezTo>
                        <a:pt x="56" y="127"/>
                        <a:pt x="56" y="127"/>
                        <a:pt x="56" y="127"/>
                      </a:cubicBezTo>
                      <a:cubicBezTo>
                        <a:pt x="56" y="127"/>
                        <a:pt x="56" y="127"/>
                        <a:pt x="56" y="127"/>
                      </a:cubicBezTo>
                      <a:cubicBezTo>
                        <a:pt x="10" y="134"/>
                        <a:pt x="10" y="134"/>
                        <a:pt x="10" y="134"/>
                      </a:cubicBezTo>
                      <a:cubicBezTo>
                        <a:pt x="4" y="135"/>
                        <a:pt x="0" y="141"/>
                        <a:pt x="1" y="147"/>
                      </a:cubicBezTo>
                      <a:cubicBezTo>
                        <a:pt x="1" y="150"/>
                        <a:pt x="1" y="150"/>
                        <a:pt x="1" y="150"/>
                      </a:cubicBezTo>
                      <a:cubicBezTo>
                        <a:pt x="2" y="155"/>
                        <a:pt x="8" y="159"/>
                        <a:pt x="14" y="158"/>
                      </a:cubicBezTo>
                      <a:cubicBezTo>
                        <a:pt x="63" y="152"/>
                        <a:pt x="63" y="152"/>
                        <a:pt x="63" y="152"/>
                      </a:cubicBezTo>
                      <a:cubicBezTo>
                        <a:pt x="63" y="152"/>
                        <a:pt x="98" y="151"/>
                        <a:pt x="115" y="165"/>
                      </a:cubicBezTo>
                      <a:cubicBezTo>
                        <a:pt x="222" y="263"/>
                        <a:pt x="222" y="263"/>
                        <a:pt x="222" y="263"/>
                      </a:cubicBezTo>
                      <a:cubicBezTo>
                        <a:pt x="227" y="267"/>
                        <a:pt x="236" y="265"/>
                        <a:pt x="240" y="260"/>
                      </a:cubicBezTo>
                      <a:cubicBezTo>
                        <a:pt x="243" y="258"/>
                        <a:pt x="243" y="258"/>
                        <a:pt x="243" y="258"/>
                      </a:cubicBezTo>
                      <a:cubicBezTo>
                        <a:pt x="247" y="254"/>
                        <a:pt x="247" y="247"/>
                        <a:pt x="243" y="243"/>
                      </a:cubicBezTo>
                      <a:cubicBezTo>
                        <a:pt x="247" y="247"/>
                        <a:pt x="254" y="247"/>
                        <a:pt x="258" y="243"/>
                      </a:cubicBezTo>
                      <a:cubicBezTo>
                        <a:pt x="260" y="241"/>
                        <a:pt x="260" y="241"/>
                        <a:pt x="260" y="241"/>
                      </a:cubicBezTo>
                      <a:cubicBezTo>
                        <a:pt x="264" y="237"/>
                        <a:pt x="267" y="227"/>
                        <a:pt x="263" y="223"/>
                      </a:cubicBezTo>
                      <a:cubicBezTo>
                        <a:pt x="165" y="115"/>
                        <a:pt x="165" y="115"/>
                        <a:pt x="165" y="115"/>
                      </a:cubicBezTo>
                      <a:cubicBezTo>
                        <a:pt x="151" y="99"/>
                        <a:pt x="151" y="64"/>
                        <a:pt x="151" y="64"/>
                      </a:cubicBezTo>
                      <a:cubicBezTo>
                        <a:pt x="158" y="14"/>
                        <a:pt x="158" y="14"/>
                        <a:pt x="158" y="14"/>
                      </a:cubicBezTo>
                      <a:cubicBezTo>
                        <a:pt x="159" y="8"/>
                        <a:pt x="155" y="3"/>
                        <a:pt x="149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b="1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87" name="L 도형 86"/>
              <p:cNvSpPr/>
              <p:nvPr/>
            </p:nvSpPr>
            <p:spPr>
              <a:xfrm flipH="1">
                <a:off x="822595" y="2129648"/>
                <a:ext cx="89995" cy="89995"/>
              </a:xfrm>
              <a:prstGeom prst="corner">
                <a:avLst/>
              </a:prstGeom>
              <a:pattFill prst="dkDnDiag">
                <a:fgClr>
                  <a:srgbClr val="0262C1"/>
                </a:fgClr>
                <a:bgClr>
                  <a:srgbClr val="0070C0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139" name="그룹 138"/>
          <p:cNvGrpSpPr/>
          <p:nvPr/>
        </p:nvGrpSpPr>
        <p:grpSpPr>
          <a:xfrm>
            <a:off x="4801304" y="3972374"/>
            <a:ext cx="3785865" cy="2248397"/>
            <a:chOff x="4801304" y="3844289"/>
            <a:chExt cx="3785865" cy="2500838"/>
          </a:xfrm>
        </p:grpSpPr>
        <p:sp>
          <p:nvSpPr>
            <p:cNvPr id="42" name="모서리가 둥근 직사각형 41"/>
            <p:cNvSpPr/>
            <p:nvPr/>
          </p:nvSpPr>
          <p:spPr>
            <a:xfrm>
              <a:off x="7128636" y="5865265"/>
              <a:ext cx="439203" cy="179935"/>
            </a:xfrm>
            <a:prstGeom prst="roundRect">
              <a:avLst>
                <a:gd name="adj" fmla="val 50000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1" name="그룹 10"/>
            <p:cNvGrpSpPr/>
            <p:nvPr/>
          </p:nvGrpSpPr>
          <p:grpSpPr>
            <a:xfrm>
              <a:off x="5361959" y="4411159"/>
              <a:ext cx="3034673" cy="1362257"/>
              <a:chOff x="5270271" y="4424365"/>
              <a:chExt cx="3034673" cy="1362257"/>
            </a:xfrm>
          </p:grpSpPr>
          <p:sp>
            <p:nvSpPr>
              <p:cNvPr id="3" name="직사각형 2"/>
              <p:cNvSpPr/>
              <p:nvPr/>
            </p:nvSpPr>
            <p:spPr>
              <a:xfrm>
                <a:off x="5270271" y="5768622"/>
                <a:ext cx="131949" cy="18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8" name="직사각형 97"/>
              <p:cNvSpPr/>
              <p:nvPr/>
            </p:nvSpPr>
            <p:spPr>
              <a:xfrm>
                <a:off x="5402220" y="5727109"/>
                <a:ext cx="131949" cy="5951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9" name="직사각형 98"/>
              <p:cNvSpPr/>
              <p:nvPr/>
            </p:nvSpPr>
            <p:spPr>
              <a:xfrm>
                <a:off x="5534169" y="5740903"/>
                <a:ext cx="131949" cy="4571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0" name="직사각형 99"/>
              <p:cNvSpPr/>
              <p:nvPr/>
            </p:nvSpPr>
            <p:spPr>
              <a:xfrm>
                <a:off x="5666119" y="5574507"/>
                <a:ext cx="131949" cy="21211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" name="직사각형 100"/>
              <p:cNvSpPr/>
              <p:nvPr/>
            </p:nvSpPr>
            <p:spPr>
              <a:xfrm>
                <a:off x="5798067" y="5522121"/>
                <a:ext cx="131949" cy="26450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" name="직사각형 101"/>
              <p:cNvSpPr/>
              <p:nvPr/>
            </p:nvSpPr>
            <p:spPr>
              <a:xfrm>
                <a:off x="5930016" y="5406619"/>
                <a:ext cx="131949" cy="38000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" name="직사각형 102"/>
              <p:cNvSpPr/>
              <p:nvPr/>
            </p:nvSpPr>
            <p:spPr>
              <a:xfrm>
                <a:off x="6061965" y="5442619"/>
                <a:ext cx="131949" cy="34400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" name="직사각형 103"/>
              <p:cNvSpPr/>
              <p:nvPr/>
            </p:nvSpPr>
            <p:spPr>
              <a:xfrm>
                <a:off x="6193914" y="5025917"/>
                <a:ext cx="131949" cy="76070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" name="직사각형 104"/>
              <p:cNvSpPr/>
              <p:nvPr/>
            </p:nvSpPr>
            <p:spPr>
              <a:xfrm>
                <a:off x="6325863" y="4836320"/>
                <a:ext cx="131949" cy="95030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6" name="직사각형 105"/>
              <p:cNvSpPr/>
              <p:nvPr/>
            </p:nvSpPr>
            <p:spPr>
              <a:xfrm>
                <a:off x="6457812" y="4582564"/>
                <a:ext cx="131949" cy="120405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7" name="직사각형 106"/>
              <p:cNvSpPr/>
              <p:nvPr/>
            </p:nvSpPr>
            <p:spPr>
              <a:xfrm>
                <a:off x="6589761" y="4679156"/>
                <a:ext cx="131949" cy="110746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" name="직사각형 107"/>
              <p:cNvSpPr/>
              <p:nvPr/>
            </p:nvSpPr>
            <p:spPr>
              <a:xfrm>
                <a:off x="6721726" y="4470035"/>
                <a:ext cx="131949" cy="131658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" name="직사각형 108"/>
              <p:cNvSpPr/>
              <p:nvPr/>
            </p:nvSpPr>
            <p:spPr>
              <a:xfrm>
                <a:off x="6853675" y="4424365"/>
                <a:ext cx="131949" cy="136225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" name="직사각형 109"/>
              <p:cNvSpPr/>
              <p:nvPr/>
            </p:nvSpPr>
            <p:spPr>
              <a:xfrm>
                <a:off x="6985607" y="4505328"/>
                <a:ext cx="131949" cy="128129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1" name="직사각형 110"/>
              <p:cNvSpPr/>
              <p:nvPr/>
            </p:nvSpPr>
            <p:spPr>
              <a:xfrm>
                <a:off x="7117539" y="4898234"/>
                <a:ext cx="131949" cy="88838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" name="직사각형 111"/>
              <p:cNvSpPr/>
              <p:nvPr/>
            </p:nvSpPr>
            <p:spPr>
              <a:xfrm>
                <a:off x="7249471" y="4960147"/>
                <a:ext cx="131949" cy="82647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" name="직사각형 112"/>
              <p:cNvSpPr/>
              <p:nvPr/>
            </p:nvSpPr>
            <p:spPr>
              <a:xfrm>
                <a:off x="7381403" y="5219704"/>
                <a:ext cx="131949" cy="56691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4" name="직사각형 113"/>
              <p:cNvSpPr/>
              <p:nvPr/>
            </p:nvSpPr>
            <p:spPr>
              <a:xfrm>
                <a:off x="7513335" y="5388773"/>
                <a:ext cx="131949" cy="39784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5" name="직사각형 114"/>
              <p:cNvSpPr/>
              <p:nvPr/>
            </p:nvSpPr>
            <p:spPr>
              <a:xfrm>
                <a:off x="7645267" y="5522125"/>
                <a:ext cx="131949" cy="26449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6" name="직사각형 115"/>
              <p:cNvSpPr/>
              <p:nvPr/>
            </p:nvSpPr>
            <p:spPr>
              <a:xfrm>
                <a:off x="7777199" y="5672143"/>
                <a:ext cx="131949" cy="11447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7909131" y="5740903"/>
                <a:ext cx="131949" cy="4571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" name="직사각형 117"/>
              <p:cNvSpPr/>
              <p:nvPr/>
            </p:nvSpPr>
            <p:spPr>
              <a:xfrm>
                <a:off x="8041063" y="5757822"/>
                <a:ext cx="131949" cy="288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9" name="직사각형 118"/>
              <p:cNvSpPr/>
              <p:nvPr/>
            </p:nvSpPr>
            <p:spPr>
              <a:xfrm>
                <a:off x="8172995" y="5779422"/>
                <a:ext cx="131949" cy="72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6" name="그룹 35"/>
            <p:cNvGrpSpPr/>
            <p:nvPr/>
          </p:nvGrpSpPr>
          <p:grpSpPr>
            <a:xfrm>
              <a:off x="5177773" y="4066778"/>
              <a:ext cx="3409396" cy="1708678"/>
              <a:chOff x="5013032" y="4066778"/>
              <a:chExt cx="3409396" cy="1708678"/>
            </a:xfrm>
          </p:grpSpPr>
          <p:cxnSp>
            <p:nvCxnSpPr>
              <p:cNvPr id="14" name="직선 연결선 13"/>
              <p:cNvCxnSpPr/>
              <p:nvPr/>
            </p:nvCxnSpPr>
            <p:spPr>
              <a:xfrm>
                <a:off x="5020652" y="4066778"/>
                <a:ext cx="0" cy="1708678"/>
              </a:xfrm>
              <a:prstGeom prst="line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직선 연결선 120"/>
              <p:cNvCxnSpPr/>
              <p:nvPr/>
            </p:nvCxnSpPr>
            <p:spPr>
              <a:xfrm>
                <a:off x="5013032" y="5775456"/>
                <a:ext cx="3409396" cy="0"/>
              </a:xfrm>
              <a:prstGeom prst="line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TextBox 121"/>
            <p:cNvSpPr txBox="1"/>
            <p:nvPr/>
          </p:nvSpPr>
          <p:spPr>
            <a:xfrm>
              <a:off x="6430983" y="6071261"/>
              <a:ext cx="981359" cy="27386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10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웩슬러지능결과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4997955" y="3844289"/>
              <a:ext cx="367408" cy="21544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8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빈도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202300" y="5846215"/>
              <a:ext cx="319318" cy="2308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ko-KR" sz="9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25</a:t>
              </a:r>
              <a:endParaRPr lang="ko-KR" altLang="en-US" sz="9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863033" y="5846215"/>
              <a:ext cx="319318" cy="2308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ko-KR" sz="9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50</a:t>
              </a:r>
              <a:endParaRPr lang="ko-KR" altLang="en-US" sz="9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522160" y="5846215"/>
              <a:ext cx="319318" cy="2308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ko-KR" sz="9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75</a:t>
              </a:r>
              <a:endParaRPr lang="ko-KR" altLang="en-US" sz="9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7152421" y="5846215"/>
              <a:ext cx="386644" cy="2308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ko-KR" sz="9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100</a:t>
              </a:r>
              <a:endParaRPr lang="ko-KR" altLang="en-US" sz="9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812081" y="5846215"/>
              <a:ext cx="386644" cy="2308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ko-KR" sz="9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125</a:t>
              </a:r>
              <a:endParaRPr lang="ko-KR" altLang="en-US" sz="9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868631" y="5283997"/>
              <a:ext cx="319318" cy="2308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r"/>
              <a:r>
                <a:rPr lang="en-US" altLang="ko-KR" sz="9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50</a:t>
              </a:r>
              <a:endParaRPr lang="ko-KR" altLang="en-US" sz="9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4801304" y="4877593"/>
              <a:ext cx="386645" cy="2308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r"/>
              <a:r>
                <a:rPr lang="en-US" altLang="ko-KR" sz="9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100</a:t>
              </a:r>
              <a:endParaRPr lang="ko-KR" altLang="en-US" sz="9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801304" y="4471188"/>
              <a:ext cx="386645" cy="2308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r"/>
              <a:r>
                <a:rPr lang="en-US" altLang="ko-KR" sz="9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150</a:t>
              </a:r>
              <a:endParaRPr lang="ko-KR" altLang="en-US" sz="9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801304" y="4064783"/>
              <a:ext cx="386645" cy="2308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r"/>
              <a:r>
                <a:rPr lang="en-US" altLang="ko-KR" sz="9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200</a:t>
              </a:r>
              <a:endParaRPr lang="ko-KR" altLang="en-US" sz="9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39" name="직선 연결선 38"/>
            <p:cNvCxnSpPr/>
            <p:nvPr/>
          </p:nvCxnSpPr>
          <p:spPr>
            <a:xfrm>
              <a:off x="5361959" y="5776544"/>
              <a:ext cx="0" cy="4987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직선 연결선 132"/>
            <p:cNvCxnSpPr/>
            <p:nvPr/>
          </p:nvCxnSpPr>
          <p:spPr>
            <a:xfrm>
              <a:off x="6021704" y="5776544"/>
              <a:ext cx="0" cy="4987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/>
            <p:cNvCxnSpPr/>
            <p:nvPr/>
          </p:nvCxnSpPr>
          <p:spPr>
            <a:xfrm>
              <a:off x="6681449" y="5776544"/>
              <a:ext cx="0" cy="4987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직선 연결선 134"/>
            <p:cNvCxnSpPr/>
            <p:nvPr/>
          </p:nvCxnSpPr>
          <p:spPr>
            <a:xfrm>
              <a:off x="7341194" y="5776544"/>
              <a:ext cx="0" cy="4987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/>
            <p:cNvCxnSpPr/>
            <p:nvPr/>
          </p:nvCxnSpPr>
          <p:spPr>
            <a:xfrm>
              <a:off x="8000819" y="5776544"/>
              <a:ext cx="0" cy="4987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직선 연결선 137"/>
            <p:cNvCxnSpPr/>
            <p:nvPr/>
          </p:nvCxnSpPr>
          <p:spPr>
            <a:xfrm>
              <a:off x="7345743" y="4093176"/>
              <a:ext cx="0" cy="1786966"/>
            </a:xfrm>
            <a:prstGeom prst="line">
              <a:avLst/>
            </a:prstGeom>
            <a:ln w="22225">
              <a:solidFill>
                <a:srgbClr val="0262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/>
          <p:cNvSpPr txBox="1"/>
          <p:nvPr/>
        </p:nvSpPr>
        <p:spPr>
          <a:xfrm>
            <a:off x="5804261" y="3748556"/>
            <a:ext cx="1106393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피해아동 </a:t>
            </a:r>
            <a:endParaRPr lang="en-US" altLang="ko-KR" sz="1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en-US" altLang="ko-KR" sz="2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IQ </a:t>
            </a:r>
            <a:r>
              <a:rPr lang="en-US" altLang="ko-KR" sz="2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DD2B0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83.2</a:t>
            </a:r>
            <a:endParaRPr lang="ko-KR" altLang="en-US" sz="22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DD2B0A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934" y="4018139"/>
            <a:ext cx="316218" cy="283247"/>
          </a:xfrm>
          <a:prstGeom prst="rect">
            <a:avLst/>
          </a:prstGeom>
        </p:spPr>
      </p:pic>
      <p:cxnSp>
        <p:nvCxnSpPr>
          <p:cNvPr id="6" name="직선 연결선 5"/>
          <p:cNvCxnSpPr/>
          <p:nvPr/>
        </p:nvCxnSpPr>
        <p:spPr>
          <a:xfrm flipH="1" flipV="1">
            <a:off x="6869863" y="4196138"/>
            <a:ext cx="1" cy="1510632"/>
          </a:xfrm>
          <a:prstGeom prst="line">
            <a:avLst/>
          </a:prstGeom>
          <a:ln w="19050">
            <a:solidFill>
              <a:srgbClr val="DD2B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726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" y="1940438"/>
            <a:ext cx="3226427" cy="1689842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78099" y="3789606"/>
            <a:ext cx="2665902" cy="1396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2813" y="667982"/>
            <a:ext cx="365837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아동학대</a:t>
            </a:r>
            <a:r>
              <a:rPr lang="en-US" altLang="ko-KR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: </a:t>
            </a:r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악몽의 </a:t>
            </a:r>
            <a:r>
              <a:rPr lang="ko-KR" altLang="en-US" sz="2800" b="1" dirty="0" err="1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싸이클</a:t>
            </a:r>
            <a:endParaRPr lang="ko-KR" altLang="en-US" sz="2800" b="1" dirty="0">
              <a:ln>
                <a:solidFill>
                  <a:schemeClr val="tx1">
                    <a:alpha val="0"/>
                  </a:schemeClr>
                </a:solidFill>
              </a:ln>
              <a:gradFill>
                <a:gsLst>
                  <a:gs pos="0">
                    <a:srgbClr val="0262C1"/>
                  </a:gs>
                  <a:gs pos="100000">
                    <a:srgbClr val="00A652"/>
                  </a:gs>
                </a:gsLst>
                <a:lin ang="0" scaled="0"/>
              </a:gradFill>
              <a:latin typeface="경기천년제목 Bold" panose="02020803020101020101" pitchFamily="18" charset="-127"/>
              <a:ea typeface="경기천년제목 Bold" panose="02020803020101020101" pitchFamily="18" charset="-127"/>
              <a:cs typeface="Arial" panose="020B0604020202020204" pitchFamily="34" charset="0"/>
            </a:endParaRPr>
          </a:p>
        </p:txBody>
      </p:sp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pic>
        <p:nvPicPr>
          <p:cNvPr id="58" name="그림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"/>
          <a:stretch>
            <a:fillRect/>
          </a:stretch>
        </p:blipFill>
        <p:spPr>
          <a:xfrm rot="8564891" flipV="1">
            <a:off x="-680947" y="4004304"/>
            <a:ext cx="2535009" cy="1396267"/>
          </a:xfrm>
          <a:custGeom>
            <a:avLst/>
            <a:gdLst>
              <a:gd name="connsiteX0" fmla="*/ 0 w 2535009"/>
              <a:gd name="connsiteY0" fmla="*/ 0 h 1396267"/>
              <a:gd name="connsiteX1" fmla="*/ 0 w 2535009"/>
              <a:gd name="connsiteY1" fmla="*/ 1396267 h 1396267"/>
              <a:gd name="connsiteX2" fmla="*/ 2535009 w 2535009"/>
              <a:gd name="connsiteY2" fmla="*/ 1396267 h 1396267"/>
              <a:gd name="connsiteX3" fmla="*/ 1473193 w 2535009"/>
              <a:gd name="connsiteY3" fmla="*/ 0 h 139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5009" h="1396267">
                <a:moveTo>
                  <a:pt x="0" y="0"/>
                </a:moveTo>
                <a:lnTo>
                  <a:pt x="0" y="1396267"/>
                </a:lnTo>
                <a:lnTo>
                  <a:pt x="2535009" y="1396267"/>
                </a:lnTo>
                <a:lnTo>
                  <a:pt x="1473193" y="0"/>
                </a:lnTo>
                <a:close/>
              </a:path>
            </a:pathLst>
          </a:custGeom>
        </p:spPr>
      </p:pic>
      <p:grpSp>
        <p:nvGrpSpPr>
          <p:cNvPr id="10" name="그룹 9"/>
          <p:cNvGrpSpPr/>
          <p:nvPr/>
        </p:nvGrpSpPr>
        <p:grpSpPr>
          <a:xfrm>
            <a:off x="2180094" y="1711946"/>
            <a:ext cx="4792206" cy="4796165"/>
            <a:chOff x="2180094" y="1711946"/>
            <a:chExt cx="4792206" cy="4796165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2670" y="2568983"/>
              <a:ext cx="3358662" cy="3358660"/>
            </a:xfrm>
            <a:prstGeom prst="rect">
              <a:avLst/>
            </a:prstGeom>
            <a:effectLst/>
          </p:spPr>
        </p:pic>
        <p:sp>
          <p:nvSpPr>
            <p:cNvPr id="9" name="원호 8"/>
            <p:cNvSpPr/>
            <p:nvPr/>
          </p:nvSpPr>
          <p:spPr>
            <a:xfrm>
              <a:off x="2895229" y="2581281"/>
              <a:ext cx="3346362" cy="3346362"/>
            </a:xfrm>
            <a:prstGeom prst="arc">
              <a:avLst>
                <a:gd name="adj1" fmla="val 16841948"/>
                <a:gd name="adj2" fmla="val 18967639"/>
              </a:avLst>
            </a:prstGeom>
            <a:ln w="254000">
              <a:solidFill>
                <a:srgbClr val="FF5C01"/>
              </a:solidFill>
              <a:tailEnd type="triangle" w="med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3886653" y="1711946"/>
              <a:ext cx="1370378" cy="1370376"/>
              <a:chOff x="4009291" y="1811917"/>
              <a:chExt cx="1125415" cy="1125415"/>
            </a:xfrm>
          </p:grpSpPr>
          <p:sp>
            <p:nvSpPr>
              <p:cNvPr id="36" name="타원 35"/>
              <p:cNvSpPr/>
              <p:nvPr/>
            </p:nvSpPr>
            <p:spPr>
              <a:xfrm>
                <a:off x="4009291" y="1811917"/>
                <a:ext cx="1125415" cy="1125415"/>
              </a:xfrm>
              <a:prstGeom prst="ellipse">
                <a:avLst/>
              </a:prstGeom>
              <a:pattFill prst="dkDnDiag">
                <a:fgClr>
                  <a:srgbClr val="FF5C01"/>
                </a:fgClr>
                <a:bgClr>
                  <a:srgbClr val="D44315"/>
                </a:bgClr>
              </a:pattFill>
              <a:ln w="57150"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045943" y="2222471"/>
                <a:ext cx="1052112" cy="37914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ko-KR" altLang="en-US" sz="24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아동학대</a:t>
                </a:r>
              </a:p>
            </p:txBody>
          </p:sp>
        </p:grpSp>
        <p:sp>
          <p:nvSpPr>
            <p:cNvPr id="34" name="원호 33"/>
            <p:cNvSpPr/>
            <p:nvPr/>
          </p:nvSpPr>
          <p:spPr>
            <a:xfrm>
              <a:off x="2895229" y="2568983"/>
              <a:ext cx="3346362" cy="3346362"/>
            </a:xfrm>
            <a:prstGeom prst="arc">
              <a:avLst>
                <a:gd name="adj1" fmla="val 21501465"/>
                <a:gd name="adj2" fmla="val 1771376"/>
              </a:avLst>
            </a:prstGeom>
            <a:ln w="190500">
              <a:solidFill>
                <a:srgbClr val="0262C1"/>
              </a:solidFill>
              <a:tailEnd type="triangle" w="med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원호 34"/>
            <p:cNvSpPr/>
            <p:nvPr/>
          </p:nvSpPr>
          <p:spPr>
            <a:xfrm>
              <a:off x="2895229" y="2556685"/>
              <a:ext cx="3346362" cy="3346362"/>
            </a:xfrm>
            <a:prstGeom prst="arc">
              <a:avLst>
                <a:gd name="adj1" fmla="val 4014166"/>
                <a:gd name="adj2" fmla="val 5912060"/>
              </a:avLst>
            </a:prstGeom>
            <a:ln w="127000">
              <a:solidFill>
                <a:srgbClr val="4DB9D3"/>
              </a:solidFill>
              <a:tailEnd type="triangle" w="med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원호 41"/>
            <p:cNvSpPr/>
            <p:nvPr/>
          </p:nvSpPr>
          <p:spPr>
            <a:xfrm>
              <a:off x="2895229" y="2563437"/>
              <a:ext cx="3346362" cy="3346362"/>
            </a:xfrm>
            <a:prstGeom prst="arc">
              <a:avLst>
                <a:gd name="adj1" fmla="val 8119586"/>
                <a:gd name="adj2" fmla="val 10091037"/>
              </a:avLst>
            </a:prstGeom>
            <a:ln w="88900">
              <a:solidFill>
                <a:srgbClr val="009999"/>
              </a:solidFill>
              <a:tailEnd type="triangle" w="med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원호 42"/>
            <p:cNvSpPr/>
            <p:nvPr/>
          </p:nvSpPr>
          <p:spPr>
            <a:xfrm>
              <a:off x="2885704" y="2560664"/>
              <a:ext cx="3346362" cy="3346362"/>
            </a:xfrm>
            <a:prstGeom prst="arc">
              <a:avLst>
                <a:gd name="adj1" fmla="val 12249040"/>
                <a:gd name="adj2" fmla="val 14616056"/>
              </a:avLst>
            </a:prstGeom>
            <a:ln w="63500">
              <a:solidFill>
                <a:srgbClr val="002060"/>
              </a:solidFill>
              <a:tailEnd type="triangle" w="med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8" name="그룹 37"/>
            <p:cNvGrpSpPr/>
            <p:nvPr/>
          </p:nvGrpSpPr>
          <p:grpSpPr>
            <a:xfrm>
              <a:off x="5601922" y="3045556"/>
              <a:ext cx="1370378" cy="1370376"/>
              <a:chOff x="4009291" y="1811917"/>
              <a:chExt cx="1125415" cy="1125415"/>
            </a:xfrm>
          </p:grpSpPr>
          <p:sp>
            <p:nvSpPr>
              <p:cNvPr id="39" name="타원 38"/>
              <p:cNvSpPr/>
              <p:nvPr/>
            </p:nvSpPr>
            <p:spPr>
              <a:xfrm>
                <a:off x="4009291" y="1811917"/>
                <a:ext cx="1125415" cy="1125415"/>
              </a:xfrm>
              <a:prstGeom prst="ellipse">
                <a:avLst/>
              </a:prstGeom>
              <a:pattFill prst="dkDnDiag">
                <a:fgClr>
                  <a:srgbClr val="0262C1"/>
                </a:fgClr>
                <a:bgClr>
                  <a:srgbClr val="0070C0"/>
                </a:bgClr>
              </a:pattFill>
              <a:ln w="57150"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136147" y="2131850"/>
                <a:ext cx="871700" cy="56038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인지장애</a:t>
                </a:r>
                <a:endParaRPr lang="en-US" altLang="ko-KR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pPr algn="ctr"/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심리장애</a:t>
                </a:r>
              </a:p>
            </p:txBody>
          </p:sp>
        </p:grpSp>
        <p:grpSp>
          <p:nvGrpSpPr>
            <p:cNvPr id="41" name="그룹 40"/>
            <p:cNvGrpSpPr/>
            <p:nvPr/>
          </p:nvGrpSpPr>
          <p:grpSpPr>
            <a:xfrm>
              <a:off x="2180094" y="3045556"/>
              <a:ext cx="1370378" cy="1370376"/>
              <a:chOff x="4009291" y="1811917"/>
              <a:chExt cx="1125415" cy="1125415"/>
            </a:xfrm>
          </p:grpSpPr>
          <p:sp>
            <p:nvSpPr>
              <p:cNvPr id="45" name="타원 44"/>
              <p:cNvSpPr/>
              <p:nvPr/>
            </p:nvSpPr>
            <p:spPr>
              <a:xfrm>
                <a:off x="4009291" y="1811917"/>
                <a:ext cx="1125415" cy="1125415"/>
              </a:xfrm>
              <a:prstGeom prst="ellipse">
                <a:avLst/>
              </a:prstGeom>
              <a:pattFill prst="dkDnDiag">
                <a:fgClr>
                  <a:srgbClr val="1F3983"/>
                </a:fgClr>
                <a:bgClr>
                  <a:srgbClr val="002060"/>
                </a:bgClr>
              </a:pattFill>
              <a:ln w="57150"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136147" y="2011769"/>
                <a:ext cx="871700" cy="80054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피해자가</a:t>
                </a:r>
                <a:endParaRPr lang="en-US" altLang="ko-KR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pPr algn="ctr"/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가해자로</a:t>
                </a:r>
                <a:endParaRPr lang="en-US" altLang="ko-KR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pPr algn="ctr"/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FFFF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세대전승</a:t>
                </a:r>
              </a:p>
            </p:txBody>
          </p:sp>
        </p:grpSp>
        <p:grpSp>
          <p:nvGrpSpPr>
            <p:cNvPr id="50" name="그룹 49"/>
            <p:cNvGrpSpPr/>
            <p:nvPr/>
          </p:nvGrpSpPr>
          <p:grpSpPr>
            <a:xfrm>
              <a:off x="5018571" y="5137735"/>
              <a:ext cx="1370378" cy="1370376"/>
              <a:chOff x="4009291" y="1811917"/>
              <a:chExt cx="1125415" cy="1125415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4009291" y="1811917"/>
                <a:ext cx="1125415" cy="1125415"/>
              </a:xfrm>
              <a:prstGeom prst="ellipse">
                <a:avLst/>
              </a:prstGeom>
              <a:pattFill prst="dkDnDiag">
                <a:fgClr>
                  <a:srgbClr val="009999"/>
                </a:fgClr>
                <a:bgClr>
                  <a:schemeClr val="accent1"/>
                </a:bgClr>
              </a:pattFill>
              <a:ln w="57150"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091672" y="2131850"/>
                <a:ext cx="960650" cy="56038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학교</a:t>
                </a:r>
                <a:r>
                  <a:rPr lang="en-US" altLang="ko-KR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/</a:t>
                </a:r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사회</a:t>
                </a:r>
                <a:endParaRPr lang="en-US" altLang="ko-KR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pPr algn="ctr"/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부적응</a:t>
                </a:r>
              </a:p>
            </p:txBody>
          </p:sp>
        </p:grpSp>
        <p:grpSp>
          <p:nvGrpSpPr>
            <p:cNvPr id="53" name="그룹 52"/>
            <p:cNvGrpSpPr/>
            <p:nvPr/>
          </p:nvGrpSpPr>
          <p:grpSpPr>
            <a:xfrm>
              <a:off x="2785589" y="5137735"/>
              <a:ext cx="1370378" cy="1370376"/>
              <a:chOff x="4009291" y="1811917"/>
              <a:chExt cx="1125415" cy="1125415"/>
            </a:xfrm>
          </p:grpSpPr>
          <p:sp>
            <p:nvSpPr>
              <p:cNvPr id="54" name="타원 53"/>
              <p:cNvSpPr/>
              <p:nvPr/>
            </p:nvSpPr>
            <p:spPr>
              <a:xfrm>
                <a:off x="4009291" y="1811917"/>
                <a:ext cx="1125415" cy="1125415"/>
              </a:xfrm>
              <a:prstGeom prst="ellipse">
                <a:avLst/>
              </a:prstGeom>
              <a:pattFill prst="dkDnDiag">
                <a:fgClr>
                  <a:srgbClr val="00A652"/>
                </a:fgClr>
                <a:bgClr>
                  <a:srgbClr val="0070C0"/>
                </a:bgClr>
              </a:pattFill>
              <a:ln w="57150">
                <a:solidFill>
                  <a:schemeClr val="bg1">
                    <a:alpha val="3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225097" y="2131850"/>
                <a:ext cx="693802" cy="56038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낙오자</a:t>
                </a:r>
                <a:endParaRPr lang="en-US" altLang="ko-KR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pPr algn="ctr"/>
                <a:r>
                  <a:rPr lang="ko-KR" altLang="en-US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범죄자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1510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anose="020B0604020202030204" pitchFamily="34" charset="0"/>
              <a:ea typeface="Apple SD Gothic Ne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anose="020B0604020202030204" pitchFamily="34" charset="0"/>
              <a:ea typeface="Apple SD Gothic Ne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2619756"/>
            <a:ext cx="9144000" cy="20574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연결선 16"/>
          <p:cNvCxnSpPr/>
          <p:nvPr/>
        </p:nvCxnSpPr>
        <p:spPr>
          <a:xfrm>
            <a:off x="0" y="2619756"/>
            <a:ext cx="9144000" cy="0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0" y="4677156"/>
            <a:ext cx="9144000" cy="0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87477" y="3325292"/>
            <a:ext cx="636905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36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 대응체계</a:t>
            </a:r>
            <a:r>
              <a:rPr lang="en-US" altLang="ko-KR" sz="36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3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및 법률과 신고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38771" y="1288432"/>
            <a:ext cx="1954381" cy="1071929"/>
          </a:xfrm>
          <a:prstGeom prst="rect">
            <a:avLst/>
          </a:prstGeom>
          <a:noFill/>
        </p:spPr>
        <p:txBody>
          <a:bodyPr wrap="none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ko-KR" sz="1400" b="1" spc="10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명조" panose="02020603020101020101" pitchFamily="18" charset="-127"/>
                <a:ea typeface="나눔명조" panose="02020603020101020101" pitchFamily="18" charset="-127"/>
                <a:cs typeface="Arial" panose="020B0604020202020204" pitchFamily="34" charset="0"/>
              </a:rPr>
              <a:t>CHAPTER</a:t>
            </a:r>
            <a:endParaRPr lang="ko-KR" altLang="en-US" sz="1400" b="1" spc="100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9999"/>
              </a:solidFill>
              <a:latin typeface="나눔명조" panose="02020603020101020101" pitchFamily="18" charset="-127"/>
              <a:ea typeface="나눔명조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21" name="타원 11"/>
          <p:cNvSpPr/>
          <p:nvPr/>
        </p:nvSpPr>
        <p:spPr>
          <a:xfrm>
            <a:off x="3386186" y="1443087"/>
            <a:ext cx="2371628" cy="1185812"/>
          </a:xfrm>
          <a:custGeom>
            <a:avLst/>
            <a:gdLst>
              <a:gd name="connsiteX0" fmla="*/ 0 w 2371627"/>
              <a:gd name="connsiteY0" fmla="*/ 1185812 h 2371624"/>
              <a:gd name="connsiteX1" fmla="*/ 1185814 w 2371627"/>
              <a:gd name="connsiteY1" fmla="*/ 0 h 2371624"/>
              <a:gd name="connsiteX2" fmla="*/ 2371628 w 2371627"/>
              <a:gd name="connsiteY2" fmla="*/ 1185812 h 2371624"/>
              <a:gd name="connsiteX3" fmla="*/ 1185814 w 2371627"/>
              <a:gd name="connsiteY3" fmla="*/ 2371624 h 2371624"/>
              <a:gd name="connsiteX4" fmla="*/ 0 w 2371627"/>
              <a:gd name="connsiteY4" fmla="*/ 1185812 h 2371624"/>
              <a:gd name="connsiteX0" fmla="*/ 1185814 w 2371628"/>
              <a:gd name="connsiteY0" fmla="*/ 2371624 h 2463064"/>
              <a:gd name="connsiteX1" fmla="*/ 0 w 2371628"/>
              <a:gd name="connsiteY1" fmla="*/ 1185812 h 2463064"/>
              <a:gd name="connsiteX2" fmla="*/ 1185814 w 2371628"/>
              <a:gd name="connsiteY2" fmla="*/ 0 h 2463064"/>
              <a:gd name="connsiteX3" fmla="*/ 2371628 w 2371628"/>
              <a:gd name="connsiteY3" fmla="*/ 1185812 h 2463064"/>
              <a:gd name="connsiteX4" fmla="*/ 1277254 w 2371628"/>
              <a:gd name="connsiteY4" fmla="*/ 2463064 h 2463064"/>
              <a:gd name="connsiteX0" fmla="*/ 1185814 w 2371628"/>
              <a:gd name="connsiteY0" fmla="*/ 2371624 h 2371624"/>
              <a:gd name="connsiteX1" fmla="*/ 0 w 2371628"/>
              <a:gd name="connsiteY1" fmla="*/ 1185812 h 2371624"/>
              <a:gd name="connsiteX2" fmla="*/ 1185814 w 2371628"/>
              <a:gd name="connsiteY2" fmla="*/ 0 h 2371624"/>
              <a:gd name="connsiteX3" fmla="*/ 2371628 w 2371628"/>
              <a:gd name="connsiteY3" fmla="*/ 1185812 h 2371624"/>
              <a:gd name="connsiteX0" fmla="*/ 0 w 2371628"/>
              <a:gd name="connsiteY0" fmla="*/ 1185812 h 1185812"/>
              <a:gd name="connsiteX1" fmla="*/ 1185814 w 2371628"/>
              <a:gd name="connsiteY1" fmla="*/ 0 h 1185812"/>
              <a:gd name="connsiteX2" fmla="*/ 2371628 w 2371628"/>
              <a:gd name="connsiteY2" fmla="*/ 1185812 h 118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1628" h="1185812">
                <a:moveTo>
                  <a:pt x="0" y="1185812"/>
                </a:moveTo>
                <a:cubicBezTo>
                  <a:pt x="0" y="530906"/>
                  <a:pt x="530907" y="0"/>
                  <a:pt x="1185814" y="0"/>
                </a:cubicBezTo>
                <a:cubicBezTo>
                  <a:pt x="1840721" y="0"/>
                  <a:pt x="2371628" y="530906"/>
                  <a:pt x="2371628" y="1185812"/>
                </a:cubicBezTo>
              </a:path>
            </a:pathLst>
          </a:custGeom>
          <a:pattFill prst="dkDnDiag">
            <a:fgClr>
              <a:srgbClr val="00A652"/>
            </a:fgClr>
            <a:bgClr>
              <a:srgbClr val="0070C0"/>
            </a:bgClr>
          </a:pattFill>
          <a:ln w="57150"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4176697" y="1350809"/>
            <a:ext cx="790601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명조" panose="02020603020101020101" pitchFamily="18" charset="-127"/>
                <a:ea typeface="나눔명조" panose="02020603020101020101" pitchFamily="18" charset="-127"/>
                <a:cs typeface="Arial" panose="020B0604020202020204" pitchFamily="34" charset="0"/>
              </a:rPr>
              <a:t>3</a:t>
            </a:r>
            <a:endParaRPr lang="ko-KR" altLang="en-US" sz="8800" b="1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latin typeface="나눔명조" panose="02020603020101020101" pitchFamily="18" charset="-127"/>
              <a:ea typeface="나눔명조" panose="02020603020101020101" pitchFamily="18" charset="-127"/>
              <a:cs typeface="Arial" panose="020B0604020202020204" pitchFamily="34" charset="0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7708"/>
            <a:ext cx="3815863" cy="3890291"/>
          </a:xfrm>
          <a:prstGeom prst="rect">
            <a:avLst/>
          </a:prstGeom>
        </p:spPr>
      </p:pic>
      <p:sp>
        <p:nvSpPr>
          <p:cNvPr id="11" name="액자 1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72"/>
            </a:avLst>
          </a:prstGeom>
          <a:gradFill flip="none" rotWithShape="1">
            <a:gsLst>
              <a:gs pos="25000">
                <a:srgbClr val="0262C1"/>
              </a:gs>
              <a:gs pos="100000">
                <a:srgbClr val="0099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0713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5203"/>
            <a:ext cx="9144000" cy="5298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4064" y="667982"/>
            <a:ext cx="317586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우리가 보는 아동학대</a:t>
            </a:r>
            <a:endParaRPr lang="en-US" altLang="ko-KR" sz="2800" b="1" dirty="0">
              <a:ln>
                <a:solidFill>
                  <a:schemeClr val="tx1">
                    <a:alpha val="0"/>
                  </a:schemeClr>
                </a:solidFill>
              </a:ln>
              <a:gradFill>
                <a:gsLst>
                  <a:gs pos="0">
                    <a:srgbClr val="0262C1"/>
                  </a:gs>
                  <a:gs pos="100000">
                    <a:srgbClr val="00A652"/>
                  </a:gs>
                </a:gsLst>
                <a:lin ang="0" scaled="0"/>
              </a:gradFill>
              <a:latin typeface="경기천년제목 Bold" panose="02020803020101020101" pitchFamily="18" charset="-127"/>
              <a:ea typeface="경기천년제목 Bold" panose="02020803020101020101" pitchFamily="18" charset="-127"/>
              <a:cs typeface="Arial" panose="020B0604020202020204" pitchFamily="34" charset="0"/>
            </a:endParaRPr>
          </a:p>
        </p:txBody>
      </p:sp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2704342" y="4023354"/>
            <a:ext cx="3735318" cy="14157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32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보이는 것은</a:t>
            </a:r>
            <a:endParaRPr lang="en-US" altLang="ko-KR" sz="3200" b="1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2700000" algn="tl" rotWithShape="0">
                  <a:prstClr val="black">
                    <a:alpha val="20000"/>
                  </a:prst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54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66FFFF"/>
                </a:solidFill>
                <a:effectLst>
                  <a:outerShdw blurRad="381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빙산의 일각</a:t>
            </a:r>
            <a:r>
              <a:rPr lang="en-US" altLang="ko-KR" sz="54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66FFFF"/>
                </a:solidFill>
                <a:effectLst>
                  <a:outerShdw blurRad="38100" dist="25400" dir="2700000" algn="tl" rotWithShape="0">
                    <a:prstClr val="black">
                      <a:alpha val="20000"/>
                    </a:prst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96867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15236" y="667982"/>
            <a:ext cx="4913526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우리나라 아동학대 신고의 문제점</a:t>
            </a:r>
          </a:p>
        </p:txBody>
      </p:sp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grpSp>
        <p:nvGrpSpPr>
          <p:cNvPr id="16" name="그룹 15"/>
          <p:cNvGrpSpPr/>
          <p:nvPr/>
        </p:nvGrpSpPr>
        <p:grpSpPr>
          <a:xfrm>
            <a:off x="2363092" y="1589603"/>
            <a:ext cx="4362424" cy="387494"/>
            <a:chOff x="6800528" y="1282554"/>
            <a:chExt cx="3517310" cy="387494"/>
          </a:xfrm>
        </p:grpSpPr>
        <p:grpSp>
          <p:nvGrpSpPr>
            <p:cNvPr id="17" name="그룹 16"/>
            <p:cNvGrpSpPr/>
            <p:nvPr/>
          </p:nvGrpSpPr>
          <p:grpSpPr>
            <a:xfrm>
              <a:off x="6817258" y="1282554"/>
              <a:ext cx="3483825" cy="387494"/>
              <a:chOff x="2597696" y="2827629"/>
              <a:chExt cx="2479875" cy="288034"/>
            </a:xfrm>
          </p:grpSpPr>
          <p:sp>
            <p:nvSpPr>
              <p:cNvPr id="19" name="직사각형 18"/>
              <p:cNvSpPr/>
              <p:nvPr/>
            </p:nvSpPr>
            <p:spPr>
              <a:xfrm>
                <a:off x="2631902" y="2827629"/>
                <a:ext cx="2411463" cy="288032"/>
              </a:xfrm>
              <a:prstGeom prst="rect">
                <a:avLst/>
              </a:prstGeom>
              <a:gradFill flip="none" rotWithShape="1">
                <a:gsLst>
                  <a:gs pos="25000">
                    <a:srgbClr val="0262C1"/>
                  </a:gs>
                  <a:gs pos="100000">
                    <a:srgbClr val="00999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5059571" y="2827631"/>
                <a:ext cx="18000" cy="28803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2597696" y="2827631"/>
                <a:ext cx="18000" cy="288032"/>
              </a:xfrm>
              <a:prstGeom prst="rect">
                <a:avLst/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800528" y="1307022"/>
              <a:ext cx="3517310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1600"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소아인구 </a:t>
              </a:r>
              <a:r>
                <a:rPr lang="en-US" altLang="ko-KR" sz="1600"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1,000</a:t>
              </a:r>
              <a:r>
                <a:rPr lang="ko-KR" altLang="en-US" sz="1600" b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명 당 아동학대 발견 비율</a:t>
              </a: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2609099" y="2429399"/>
            <a:ext cx="3771240" cy="3114644"/>
            <a:chOff x="2686380" y="2806288"/>
            <a:chExt cx="3771240" cy="3114644"/>
          </a:xfrm>
        </p:grpSpPr>
        <p:grpSp>
          <p:nvGrpSpPr>
            <p:cNvPr id="14" name="그룹 13"/>
            <p:cNvGrpSpPr/>
            <p:nvPr/>
          </p:nvGrpSpPr>
          <p:grpSpPr>
            <a:xfrm>
              <a:off x="2686380" y="3019489"/>
              <a:ext cx="3771240" cy="2514158"/>
              <a:chOff x="2537716" y="2826180"/>
              <a:chExt cx="4351168" cy="2900776"/>
            </a:xfrm>
          </p:grpSpPr>
          <p:graphicFrame>
            <p:nvGraphicFramePr>
              <p:cNvPr id="13" name="차트 12"/>
              <p:cNvGraphicFramePr/>
              <p:nvPr/>
            </p:nvGraphicFramePr>
            <p:xfrm>
              <a:off x="2537716" y="2826180"/>
              <a:ext cx="4351168" cy="290077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pic>
            <p:nvPicPr>
              <p:cNvPr id="4" name="그림 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643" y="3305911"/>
                <a:ext cx="1941315" cy="1941315"/>
              </a:xfrm>
              <a:prstGeom prst="rect">
                <a:avLst/>
              </a:prstGeom>
            </p:spPr>
          </p:pic>
        </p:grpSp>
        <p:grpSp>
          <p:nvGrpSpPr>
            <p:cNvPr id="38" name="그룹 37"/>
            <p:cNvGrpSpPr/>
            <p:nvPr/>
          </p:nvGrpSpPr>
          <p:grpSpPr>
            <a:xfrm>
              <a:off x="3779482" y="5520822"/>
              <a:ext cx="1585037" cy="400110"/>
              <a:chOff x="3779482" y="5520822"/>
              <a:chExt cx="1585037" cy="40011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250438" y="5520822"/>
                <a:ext cx="643125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ko-KR" altLang="en-US" sz="20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미국</a:t>
                </a:r>
              </a:p>
            </p:txBody>
          </p:sp>
          <p:grpSp>
            <p:nvGrpSpPr>
              <p:cNvPr id="25" name="그룹 24"/>
              <p:cNvGrpSpPr/>
              <p:nvPr/>
            </p:nvGrpSpPr>
            <p:grpSpPr>
              <a:xfrm>
                <a:off x="3779482" y="5711651"/>
                <a:ext cx="1585037" cy="0"/>
                <a:chOff x="3730713" y="5711651"/>
                <a:chExt cx="1585037" cy="0"/>
              </a:xfrm>
            </p:grpSpPr>
            <p:cxnSp>
              <p:nvCxnSpPr>
                <p:cNvPr id="23" name="직선 연결선 22"/>
                <p:cNvCxnSpPr/>
                <p:nvPr/>
              </p:nvCxnSpPr>
              <p:spPr>
                <a:xfrm>
                  <a:off x="3730713" y="5711651"/>
                  <a:ext cx="393612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직선 연결선 36"/>
                <p:cNvCxnSpPr/>
                <p:nvPr/>
              </p:nvCxnSpPr>
              <p:spPr>
                <a:xfrm>
                  <a:off x="4922138" y="5711651"/>
                  <a:ext cx="393612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" name="TextBox 40"/>
            <p:cNvSpPr txBox="1"/>
            <p:nvPr/>
          </p:nvSpPr>
          <p:spPr>
            <a:xfrm>
              <a:off x="4676790" y="2806288"/>
              <a:ext cx="145165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9</a:t>
              </a: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‰</a:t>
              </a:r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(’16</a:t>
              </a:r>
              <a:r>
                <a:rPr lang="ko-KR" altLang="en-US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년</a:t>
              </a:r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)</a:t>
              </a:r>
              <a:endParaRPr lang="ko-KR" altLang="en-US" sz="13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-121559" y="2429399"/>
            <a:ext cx="3864169" cy="3114644"/>
            <a:chOff x="2686380" y="2806288"/>
            <a:chExt cx="3864169" cy="3114644"/>
          </a:xfrm>
        </p:grpSpPr>
        <p:grpSp>
          <p:nvGrpSpPr>
            <p:cNvPr id="44" name="그룹 43"/>
            <p:cNvGrpSpPr/>
            <p:nvPr/>
          </p:nvGrpSpPr>
          <p:grpSpPr>
            <a:xfrm>
              <a:off x="2686380" y="3019489"/>
              <a:ext cx="3771240" cy="2514158"/>
              <a:chOff x="2537716" y="2826180"/>
              <a:chExt cx="4351168" cy="2900776"/>
            </a:xfrm>
          </p:grpSpPr>
          <p:graphicFrame>
            <p:nvGraphicFramePr>
              <p:cNvPr id="51" name="차트 50"/>
              <p:cNvGraphicFramePr/>
              <p:nvPr>
                <p:extLst>
                  <p:ext uri="{D42A27DB-BD31-4B8C-83A1-F6EECF244321}">
                    <p14:modId xmlns:p14="http://schemas.microsoft.com/office/powerpoint/2010/main" val="555163571"/>
                  </p:ext>
                </p:extLst>
              </p:nvPr>
            </p:nvGraphicFramePr>
            <p:xfrm>
              <a:off x="2537716" y="2826180"/>
              <a:ext cx="4351168" cy="290077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pic>
            <p:nvPicPr>
              <p:cNvPr id="52" name="그림 5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643" y="3305911"/>
                <a:ext cx="1941315" cy="1941315"/>
              </a:xfrm>
              <a:prstGeom prst="rect">
                <a:avLst/>
              </a:prstGeom>
              <a:ln w="6350">
                <a:noFill/>
              </a:ln>
            </p:spPr>
          </p:pic>
        </p:grpSp>
        <p:grpSp>
          <p:nvGrpSpPr>
            <p:cNvPr id="45" name="그룹 44"/>
            <p:cNvGrpSpPr/>
            <p:nvPr/>
          </p:nvGrpSpPr>
          <p:grpSpPr>
            <a:xfrm>
              <a:off x="3779482" y="5520822"/>
              <a:ext cx="1585037" cy="400110"/>
              <a:chOff x="3779482" y="5520822"/>
              <a:chExt cx="1585037" cy="40011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4250438" y="5520822"/>
                <a:ext cx="643125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ko-KR" altLang="en-US" sz="20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한국</a:t>
                </a:r>
              </a:p>
            </p:txBody>
          </p:sp>
          <p:grpSp>
            <p:nvGrpSpPr>
              <p:cNvPr id="48" name="그룹 47"/>
              <p:cNvGrpSpPr/>
              <p:nvPr/>
            </p:nvGrpSpPr>
            <p:grpSpPr>
              <a:xfrm>
                <a:off x="3779482" y="5711651"/>
                <a:ext cx="1585037" cy="0"/>
                <a:chOff x="3730713" y="5711651"/>
                <a:chExt cx="1585037" cy="0"/>
              </a:xfrm>
            </p:grpSpPr>
            <p:cxnSp>
              <p:nvCxnSpPr>
                <p:cNvPr id="49" name="직선 연결선 48"/>
                <p:cNvCxnSpPr/>
                <p:nvPr/>
              </p:nvCxnSpPr>
              <p:spPr>
                <a:xfrm>
                  <a:off x="3730713" y="5711651"/>
                  <a:ext cx="393612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직선 연결선 49"/>
                <p:cNvCxnSpPr/>
                <p:nvPr/>
              </p:nvCxnSpPr>
              <p:spPr>
                <a:xfrm>
                  <a:off x="4922138" y="5711651"/>
                  <a:ext cx="393612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6" name="TextBox 45"/>
            <p:cNvSpPr txBox="1"/>
            <p:nvPr/>
          </p:nvSpPr>
          <p:spPr>
            <a:xfrm>
              <a:off x="4600793" y="2806288"/>
              <a:ext cx="194975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F5C0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3.81</a:t>
              </a:r>
              <a:r>
                <a:rPr lang="en-US" altLang="ko-KR" sz="2400" b="1" dirty="0" smtClean="0">
                  <a:solidFill>
                    <a:srgbClr val="FF5C01"/>
                  </a:solidFill>
                </a:rPr>
                <a:t>‰</a:t>
              </a:r>
              <a:r>
                <a:rPr lang="en-US" altLang="ko-KR" sz="13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F5C0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(‘19</a:t>
              </a:r>
              <a:r>
                <a:rPr lang="ko-KR" altLang="en-US" sz="13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F5C0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년</a:t>
              </a:r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F5C0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)</a:t>
              </a:r>
              <a:endParaRPr lang="ko-KR" altLang="en-US" sz="13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5365674" y="2429399"/>
            <a:ext cx="3771240" cy="3114644"/>
            <a:chOff x="2686380" y="2806288"/>
            <a:chExt cx="3771240" cy="3114644"/>
          </a:xfrm>
        </p:grpSpPr>
        <p:grpSp>
          <p:nvGrpSpPr>
            <p:cNvPr id="54" name="그룹 53"/>
            <p:cNvGrpSpPr/>
            <p:nvPr/>
          </p:nvGrpSpPr>
          <p:grpSpPr>
            <a:xfrm>
              <a:off x="2686380" y="3019489"/>
              <a:ext cx="3771240" cy="2514158"/>
              <a:chOff x="2537716" y="2826180"/>
              <a:chExt cx="4351168" cy="2900776"/>
            </a:xfrm>
          </p:grpSpPr>
          <p:graphicFrame>
            <p:nvGraphicFramePr>
              <p:cNvPr id="61" name="차트 60"/>
              <p:cNvGraphicFramePr/>
              <p:nvPr/>
            </p:nvGraphicFramePr>
            <p:xfrm>
              <a:off x="2537716" y="2826180"/>
              <a:ext cx="4351168" cy="290077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9"/>
              </a:graphicData>
            </a:graphic>
          </p:graphicFrame>
          <p:pic>
            <p:nvPicPr>
              <p:cNvPr id="62" name="그림 6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643" y="3305911"/>
                <a:ext cx="1941315" cy="1941315"/>
              </a:xfrm>
              <a:prstGeom prst="rect">
                <a:avLst/>
              </a:prstGeom>
            </p:spPr>
          </p:pic>
        </p:grpSp>
        <p:grpSp>
          <p:nvGrpSpPr>
            <p:cNvPr id="55" name="그룹 54"/>
            <p:cNvGrpSpPr/>
            <p:nvPr/>
          </p:nvGrpSpPr>
          <p:grpSpPr>
            <a:xfrm>
              <a:off x="3779482" y="5520822"/>
              <a:ext cx="1585037" cy="400110"/>
              <a:chOff x="3779482" y="5520822"/>
              <a:chExt cx="1585037" cy="400110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4250438" y="5520822"/>
                <a:ext cx="643125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ko-KR" altLang="en-US" sz="20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호주</a:t>
                </a:r>
              </a:p>
            </p:txBody>
          </p:sp>
          <p:grpSp>
            <p:nvGrpSpPr>
              <p:cNvPr id="58" name="그룹 57"/>
              <p:cNvGrpSpPr/>
              <p:nvPr/>
            </p:nvGrpSpPr>
            <p:grpSpPr>
              <a:xfrm>
                <a:off x="3779482" y="5711651"/>
                <a:ext cx="1585037" cy="0"/>
                <a:chOff x="3730713" y="5711651"/>
                <a:chExt cx="1585037" cy="0"/>
              </a:xfrm>
            </p:grpSpPr>
            <p:cxnSp>
              <p:nvCxnSpPr>
                <p:cNvPr id="59" name="직선 연결선 58"/>
                <p:cNvCxnSpPr/>
                <p:nvPr/>
              </p:nvCxnSpPr>
              <p:spPr>
                <a:xfrm>
                  <a:off x="3730713" y="5711651"/>
                  <a:ext cx="393612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직선 연결선 59"/>
                <p:cNvCxnSpPr/>
                <p:nvPr/>
              </p:nvCxnSpPr>
              <p:spPr>
                <a:xfrm>
                  <a:off x="4922138" y="5711651"/>
                  <a:ext cx="393612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6" name="TextBox 55"/>
            <p:cNvSpPr txBox="1"/>
            <p:nvPr/>
          </p:nvSpPr>
          <p:spPr>
            <a:xfrm>
              <a:off x="4709295" y="2806288"/>
              <a:ext cx="1582484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ko-KR" sz="2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9</a:t>
              </a:r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‰</a:t>
              </a:r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(‘16~17</a:t>
              </a:r>
              <a:r>
                <a:rPr lang="ko-KR" altLang="en-US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년</a:t>
              </a:r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)</a:t>
              </a:r>
              <a:endParaRPr lang="ko-KR" altLang="en-US" sz="13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5144816" y="6412633"/>
            <a:ext cx="372730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* 출처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:  </a:t>
            </a:r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보건복지부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·</a:t>
            </a:r>
            <a:r>
              <a:rPr lang="ko-KR" altLang="en-US" sz="1100" b="1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아동권리보장원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en-US" altLang="ko-KR" sz="11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2019 </a:t>
            </a:r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 주요통계 </a:t>
            </a:r>
          </a:p>
        </p:txBody>
      </p:sp>
      <p:grpSp>
        <p:nvGrpSpPr>
          <p:cNvPr id="65" name="그룹 64"/>
          <p:cNvGrpSpPr/>
          <p:nvPr/>
        </p:nvGrpSpPr>
        <p:grpSpPr>
          <a:xfrm>
            <a:off x="363474" y="5725357"/>
            <a:ext cx="3940670" cy="529456"/>
            <a:chOff x="471996" y="2535252"/>
            <a:chExt cx="3869696" cy="536408"/>
          </a:xfrm>
        </p:grpSpPr>
        <p:sp>
          <p:nvSpPr>
            <p:cNvPr id="71" name="직사각형 70"/>
            <p:cNvSpPr/>
            <p:nvPr/>
          </p:nvSpPr>
          <p:spPr>
            <a:xfrm>
              <a:off x="471996" y="2535252"/>
              <a:ext cx="3869696" cy="536408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10159" y="2652729"/>
              <a:ext cx="3332060" cy="34299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ko-KR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     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F5C0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OECD </a:t>
              </a: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F5C0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주요국에 비해 매우 낮은 수준</a:t>
              </a:r>
              <a:endPara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2" name="오른쪽 화살표 1"/>
          <p:cNvSpPr/>
          <p:nvPr/>
        </p:nvSpPr>
        <p:spPr>
          <a:xfrm>
            <a:off x="645766" y="5869497"/>
            <a:ext cx="315940" cy="241177"/>
          </a:xfrm>
          <a:prstGeom prst="rightArrow">
            <a:avLst>
              <a:gd name="adj1" fmla="val 42341"/>
              <a:gd name="adj2" fmla="val 50000"/>
            </a:avLst>
          </a:prstGeom>
          <a:ln>
            <a:solidFill>
              <a:srgbClr val="349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64" name="차트 63"/>
          <p:cNvGraphicFramePr/>
          <p:nvPr>
            <p:extLst>
              <p:ext uri="{D42A27DB-BD31-4B8C-83A1-F6EECF244321}">
                <p14:modId xmlns:p14="http://schemas.microsoft.com/office/powerpoint/2010/main" val="3902901045"/>
              </p:ext>
            </p:extLst>
          </p:nvPr>
        </p:nvGraphicFramePr>
        <p:xfrm>
          <a:off x="5366235" y="2618128"/>
          <a:ext cx="3771240" cy="2514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925568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75913" y="667982"/>
            <a:ext cx="419217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우리나라 아동학대 대응체계</a:t>
            </a:r>
          </a:p>
        </p:txBody>
      </p:sp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grpSp>
        <p:nvGrpSpPr>
          <p:cNvPr id="16" name="그룹 15"/>
          <p:cNvGrpSpPr/>
          <p:nvPr/>
        </p:nvGrpSpPr>
        <p:grpSpPr>
          <a:xfrm>
            <a:off x="1140300" y="2397786"/>
            <a:ext cx="3365197" cy="387495"/>
            <a:chOff x="6817258" y="1282549"/>
            <a:chExt cx="2713272" cy="387495"/>
          </a:xfrm>
        </p:grpSpPr>
        <p:grpSp>
          <p:nvGrpSpPr>
            <p:cNvPr id="17" name="그룹 16"/>
            <p:cNvGrpSpPr/>
            <p:nvPr/>
          </p:nvGrpSpPr>
          <p:grpSpPr>
            <a:xfrm>
              <a:off x="6817258" y="1282549"/>
              <a:ext cx="2713272" cy="387495"/>
              <a:chOff x="2597696" y="2827628"/>
              <a:chExt cx="1931376" cy="288035"/>
            </a:xfrm>
          </p:grpSpPr>
          <p:sp>
            <p:nvSpPr>
              <p:cNvPr id="19" name="직사각형 18"/>
              <p:cNvSpPr/>
              <p:nvPr/>
            </p:nvSpPr>
            <p:spPr>
              <a:xfrm>
                <a:off x="2631902" y="2827629"/>
                <a:ext cx="1863057" cy="288032"/>
              </a:xfrm>
              <a:prstGeom prst="rect">
                <a:avLst/>
              </a:prstGeom>
              <a:gradFill flip="none" rotWithShape="1">
                <a:gsLst>
                  <a:gs pos="25000">
                    <a:srgbClr val="0262C1"/>
                  </a:gs>
                  <a:gs pos="100000">
                    <a:srgbClr val="00999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4511072" y="2827628"/>
                <a:ext cx="18000" cy="28803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2597696" y="2827631"/>
                <a:ext cx="18000" cy="288032"/>
              </a:xfrm>
              <a:prstGeom prst="rect">
                <a:avLst/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878438" y="1307022"/>
              <a:ext cx="590913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1600" b="1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시군구</a:t>
              </a:r>
              <a:endParaRPr lang="ko-KR" altLang="en-US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64" name="그룹 63"/>
          <p:cNvGrpSpPr/>
          <p:nvPr/>
        </p:nvGrpSpPr>
        <p:grpSpPr>
          <a:xfrm>
            <a:off x="4687064" y="2397786"/>
            <a:ext cx="3365197" cy="387495"/>
            <a:chOff x="6817258" y="1282549"/>
            <a:chExt cx="2713272" cy="387495"/>
          </a:xfrm>
        </p:grpSpPr>
        <p:grpSp>
          <p:nvGrpSpPr>
            <p:cNvPr id="66" name="그룹 65"/>
            <p:cNvGrpSpPr/>
            <p:nvPr/>
          </p:nvGrpSpPr>
          <p:grpSpPr>
            <a:xfrm>
              <a:off x="6817258" y="1282549"/>
              <a:ext cx="2713272" cy="387495"/>
              <a:chOff x="2597696" y="2827628"/>
              <a:chExt cx="1931376" cy="288035"/>
            </a:xfrm>
          </p:grpSpPr>
          <p:sp>
            <p:nvSpPr>
              <p:cNvPr id="68" name="직사각형 67"/>
              <p:cNvSpPr/>
              <p:nvPr/>
            </p:nvSpPr>
            <p:spPr>
              <a:xfrm>
                <a:off x="2631902" y="2827629"/>
                <a:ext cx="1863057" cy="288032"/>
              </a:xfrm>
              <a:prstGeom prst="rect">
                <a:avLst/>
              </a:prstGeom>
              <a:gradFill flip="none" rotWithShape="1">
                <a:gsLst>
                  <a:gs pos="25000">
                    <a:srgbClr val="0262C1"/>
                  </a:gs>
                  <a:gs pos="100000">
                    <a:srgbClr val="00999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4511072" y="2827628"/>
                <a:ext cx="18000" cy="288032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2" name="직사각형 71"/>
              <p:cNvSpPr/>
              <p:nvPr/>
            </p:nvSpPr>
            <p:spPr>
              <a:xfrm>
                <a:off x="2597696" y="2827631"/>
                <a:ext cx="18000" cy="288032"/>
              </a:xfrm>
              <a:prstGeom prst="rect">
                <a:avLst/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7487965" y="1307022"/>
              <a:ext cx="132761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아동보호전문기관</a:t>
              </a:r>
            </a:p>
          </p:txBody>
        </p:sp>
      </p:grpSp>
      <p:grpSp>
        <p:nvGrpSpPr>
          <p:cNvPr id="73" name="그룹 72"/>
          <p:cNvGrpSpPr/>
          <p:nvPr/>
        </p:nvGrpSpPr>
        <p:grpSpPr>
          <a:xfrm>
            <a:off x="1164046" y="3098625"/>
            <a:ext cx="3365197" cy="2776532"/>
            <a:chOff x="471996" y="2535253"/>
            <a:chExt cx="4516088" cy="1180658"/>
          </a:xfrm>
        </p:grpSpPr>
        <p:grpSp>
          <p:nvGrpSpPr>
            <p:cNvPr id="75" name="그룹 74"/>
            <p:cNvGrpSpPr/>
            <p:nvPr/>
          </p:nvGrpSpPr>
          <p:grpSpPr>
            <a:xfrm>
              <a:off x="471996" y="2535253"/>
              <a:ext cx="4516088" cy="1180658"/>
              <a:chOff x="3874992" y="3175493"/>
              <a:chExt cx="1779899" cy="1652578"/>
            </a:xfrm>
          </p:grpSpPr>
          <p:sp>
            <p:nvSpPr>
              <p:cNvPr id="79" name="직사각형 78"/>
              <p:cNvSpPr/>
              <p:nvPr/>
            </p:nvSpPr>
            <p:spPr>
              <a:xfrm>
                <a:off x="3874992" y="3175493"/>
                <a:ext cx="1779899" cy="1652578"/>
              </a:xfrm>
              <a:prstGeom prst="rect">
                <a:avLst/>
              </a:prstGeom>
              <a:solidFill>
                <a:schemeClr val="bg1">
                  <a:lumMod val="9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80" name="직선 연결선 79"/>
              <p:cNvCxnSpPr/>
              <p:nvPr/>
            </p:nvCxnSpPr>
            <p:spPr>
              <a:xfrm>
                <a:off x="3874992" y="3175493"/>
                <a:ext cx="1779899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직선 연결선 80"/>
              <p:cNvCxnSpPr/>
              <p:nvPr/>
            </p:nvCxnSpPr>
            <p:spPr>
              <a:xfrm>
                <a:off x="3874992" y="4828071"/>
                <a:ext cx="1779899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그룹 75"/>
            <p:cNvGrpSpPr/>
            <p:nvPr/>
          </p:nvGrpSpPr>
          <p:grpSpPr>
            <a:xfrm>
              <a:off x="675663" y="2915640"/>
              <a:ext cx="4094739" cy="225905"/>
              <a:chOff x="742338" y="2915640"/>
              <a:chExt cx="4094739" cy="225905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1007464" y="2915640"/>
                <a:ext cx="3829613" cy="22590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피해아동 및 가족</a:t>
                </a:r>
                <a:r>
                  <a:rPr lang="en-US" altLang="ko-KR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행위자에 대한 </a:t>
                </a:r>
                <a:endParaRPr lang="en-US" altLang="ko-KR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상담 및 조사</a:t>
                </a:r>
                <a:endPara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8" name="모서리가 둥근 직사각형 77"/>
              <p:cNvSpPr/>
              <p:nvPr/>
            </p:nvSpPr>
            <p:spPr>
              <a:xfrm>
                <a:off x="742338" y="2992592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sp>
        <p:nvSpPr>
          <p:cNvPr id="3" name="직사각형 2"/>
          <p:cNvSpPr/>
          <p:nvPr/>
        </p:nvSpPr>
        <p:spPr>
          <a:xfrm>
            <a:off x="1183606" y="3301842"/>
            <a:ext cx="3294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시군구에</a:t>
            </a:r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배치된 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F5C0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 전담공무원이 아래 업무 실시</a:t>
            </a:r>
            <a:endParaRPr lang="ko-KR" altLang="en-US" sz="1600" dirty="0"/>
          </a:p>
        </p:txBody>
      </p:sp>
      <p:sp>
        <p:nvSpPr>
          <p:cNvPr id="87" name="TextBox 86"/>
          <p:cNvSpPr txBox="1"/>
          <p:nvPr/>
        </p:nvSpPr>
        <p:spPr>
          <a:xfrm>
            <a:off x="1511717" y="4575797"/>
            <a:ext cx="915635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신고접수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88" name="모서리가 둥근 직사각형 87"/>
          <p:cNvSpPr/>
          <p:nvPr/>
        </p:nvSpPr>
        <p:spPr>
          <a:xfrm>
            <a:off x="1315114" y="4685317"/>
            <a:ext cx="104632" cy="93189"/>
          </a:xfrm>
          <a:prstGeom prst="roundRect">
            <a:avLst>
              <a:gd name="adj" fmla="val 50000"/>
            </a:avLst>
          </a:prstGeom>
          <a:solidFill>
            <a:srgbClr val="026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513371" y="4965020"/>
            <a:ext cx="2395207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현장출동 및 조사</a:t>
            </a:r>
            <a:r>
              <a:rPr lang="en-US" altLang="ko-KR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응급보호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90" name="모서리가 둥근 직사각형 89"/>
          <p:cNvSpPr/>
          <p:nvPr/>
        </p:nvSpPr>
        <p:spPr>
          <a:xfrm>
            <a:off x="1316768" y="5074540"/>
            <a:ext cx="104632" cy="93189"/>
          </a:xfrm>
          <a:prstGeom prst="roundRect">
            <a:avLst>
              <a:gd name="adj" fmla="val 50000"/>
            </a:avLst>
          </a:prstGeom>
          <a:solidFill>
            <a:srgbClr val="026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506612" y="5354243"/>
            <a:ext cx="2105063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피해아동 보호계획 수립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92" name="모서리가 둥근 직사각형 91"/>
          <p:cNvSpPr/>
          <p:nvPr/>
        </p:nvSpPr>
        <p:spPr>
          <a:xfrm>
            <a:off x="1310009" y="5463763"/>
            <a:ext cx="104632" cy="93189"/>
          </a:xfrm>
          <a:prstGeom prst="roundRect">
            <a:avLst>
              <a:gd name="adj" fmla="val 50000"/>
            </a:avLst>
          </a:prstGeom>
          <a:solidFill>
            <a:srgbClr val="026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5" name="그룹 94"/>
          <p:cNvGrpSpPr/>
          <p:nvPr/>
        </p:nvGrpSpPr>
        <p:grpSpPr>
          <a:xfrm>
            <a:off x="4714969" y="3098625"/>
            <a:ext cx="3365197" cy="2776532"/>
            <a:chOff x="471996" y="2535253"/>
            <a:chExt cx="4516088" cy="1180658"/>
          </a:xfrm>
        </p:grpSpPr>
        <p:grpSp>
          <p:nvGrpSpPr>
            <p:cNvPr id="96" name="그룹 95"/>
            <p:cNvGrpSpPr/>
            <p:nvPr/>
          </p:nvGrpSpPr>
          <p:grpSpPr>
            <a:xfrm>
              <a:off x="471996" y="2535253"/>
              <a:ext cx="4516088" cy="1180658"/>
              <a:chOff x="3874992" y="3175493"/>
              <a:chExt cx="1779899" cy="1652578"/>
            </a:xfrm>
          </p:grpSpPr>
          <p:sp>
            <p:nvSpPr>
              <p:cNvPr id="100" name="직사각형 99"/>
              <p:cNvSpPr/>
              <p:nvPr/>
            </p:nvSpPr>
            <p:spPr>
              <a:xfrm>
                <a:off x="3874992" y="3175493"/>
                <a:ext cx="1779899" cy="1652578"/>
              </a:xfrm>
              <a:prstGeom prst="rect">
                <a:avLst/>
              </a:prstGeom>
              <a:solidFill>
                <a:schemeClr val="bg1">
                  <a:lumMod val="9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01" name="직선 연결선 100"/>
              <p:cNvCxnSpPr/>
              <p:nvPr/>
            </p:nvCxnSpPr>
            <p:spPr>
              <a:xfrm>
                <a:off x="3874992" y="3175493"/>
                <a:ext cx="1779899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직선 연결선 101"/>
              <p:cNvCxnSpPr/>
              <p:nvPr/>
            </p:nvCxnSpPr>
            <p:spPr>
              <a:xfrm>
                <a:off x="3874992" y="4828071"/>
                <a:ext cx="1779899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그룹 96"/>
            <p:cNvGrpSpPr/>
            <p:nvPr/>
          </p:nvGrpSpPr>
          <p:grpSpPr>
            <a:xfrm>
              <a:off x="664283" y="2915042"/>
              <a:ext cx="4094741" cy="225906"/>
              <a:chOff x="730958" y="2915042"/>
              <a:chExt cx="4094741" cy="225906"/>
            </a:xfrm>
          </p:grpSpPr>
          <p:sp>
            <p:nvSpPr>
              <p:cNvPr id="98" name="TextBox 97"/>
              <p:cNvSpPr txBox="1"/>
              <p:nvPr/>
            </p:nvSpPr>
            <p:spPr>
              <a:xfrm>
                <a:off x="996084" y="2915042"/>
                <a:ext cx="3829615" cy="225906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피해아동 및 가족</a:t>
                </a:r>
                <a:r>
                  <a:rPr lang="en-US" altLang="ko-KR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행위자를 위한 </a:t>
                </a:r>
                <a:endParaRPr lang="en-US" altLang="ko-KR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상담</a:t>
                </a:r>
                <a:r>
                  <a:rPr lang="en-US" altLang="ko-KR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치료</a:t>
                </a:r>
                <a:r>
                  <a:rPr lang="en-US" altLang="ko-KR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교육</a:t>
                </a:r>
                <a:endParaRPr lang="en-US" altLang="ko-KR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99" name="모서리가 둥근 직사각형 98"/>
              <p:cNvSpPr/>
              <p:nvPr/>
            </p:nvSpPr>
            <p:spPr>
              <a:xfrm>
                <a:off x="730958" y="2991994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sp>
        <p:nvSpPr>
          <p:cNvPr id="103" name="직사각형 102"/>
          <p:cNvSpPr/>
          <p:nvPr/>
        </p:nvSpPr>
        <p:spPr>
          <a:xfrm>
            <a:off x="4733687" y="3297147"/>
            <a:ext cx="3201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 전담 사례관리기관으로서의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F5C0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역할을 수행</a:t>
            </a:r>
            <a:endParaRPr lang="ko-KR" altLang="en-US" sz="1600" dirty="0"/>
          </a:p>
        </p:txBody>
      </p:sp>
      <p:sp>
        <p:nvSpPr>
          <p:cNvPr id="104" name="TextBox 103"/>
          <p:cNvSpPr txBox="1"/>
          <p:nvPr/>
        </p:nvSpPr>
        <p:spPr>
          <a:xfrm>
            <a:off x="5063598" y="4574810"/>
            <a:ext cx="2334293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아동학대예방 교육 및 홍보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05" name="모서리가 둥근 직사각형 104"/>
          <p:cNvSpPr/>
          <p:nvPr/>
        </p:nvSpPr>
        <p:spPr>
          <a:xfrm>
            <a:off x="4866995" y="4684330"/>
            <a:ext cx="104632" cy="93189"/>
          </a:xfrm>
          <a:prstGeom prst="roundRect">
            <a:avLst>
              <a:gd name="adj" fmla="val 50000"/>
            </a:avLst>
          </a:prstGeom>
          <a:solidFill>
            <a:srgbClr val="026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063598" y="4963044"/>
            <a:ext cx="2287806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피해아동 가정의 사후관리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07" name="모서리가 둥근 직사각형 106"/>
          <p:cNvSpPr/>
          <p:nvPr/>
        </p:nvSpPr>
        <p:spPr>
          <a:xfrm>
            <a:off x="4866995" y="5072564"/>
            <a:ext cx="104632" cy="93189"/>
          </a:xfrm>
          <a:prstGeom prst="roundRect">
            <a:avLst>
              <a:gd name="adj" fmla="val 50000"/>
            </a:avLst>
          </a:prstGeom>
          <a:solidFill>
            <a:srgbClr val="026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055814" y="5351278"/>
            <a:ext cx="247054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아동학대예방사업 관련 업무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09" name="모서리가 둥근 직사각형 108"/>
          <p:cNvSpPr/>
          <p:nvPr/>
        </p:nvSpPr>
        <p:spPr>
          <a:xfrm>
            <a:off x="4859211" y="5460798"/>
            <a:ext cx="104632" cy="93189"/>
          </a:xfrm>
          <a:prstGeom prst="roundRect">
            <a:avLst>
              <a:gd name="adj" fmla="val 50000"/>
            </a:avLst>
          </a:prstGeom>
          <a:solidFill>
            <a:srgbClr val="026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0" name="모서리가 둥근 직사각형 109"/>
          <p:cNvSpPr/>
          <p:nvPr/>
        </p:nvSpPr>
        <p:spPr>
          <a:xfrm>
            <a:off x="564048" y="1362660"/>
            <a:ext cx="7980835" cy="654187"/>
          </a:xfrm>
          <a:prstGeom prst="roundRect">
            <a:avLst>
              <a:gd name="adj" fmla="val 50000"/>
            </a:avLst>
          </a:prstGeom>
          <a:solidFill>
            <a:srgbClr val="FF5C01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TextBox 112"/>
          <p:cNvSpPr txBox="1"/>
          <p:nvPr/>
        </p:nvSpPr>
        <p:spPr>
          <a:xfrm>
            <a:off x="1129391" y="1401975"/>
            <a:ext cx="688521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아동복지법 개정</a:t>
            </a:r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(‘20.10.1. </a:t>
            </a:r>
            <a:r>
              <a:rPr lang="ko-KR" altLang="en-US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시행</a:t>
            </a:r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)</a:t>
            </a:r>
            <a:r>
              <a:rPr lang="ko-KR" altLang="en-US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에 따라 </a:t>
            </a:r>
            <a:r>
              <a:rPr lang="ko-KR" altLang="en-US" sz="16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시군구</a:t>
            </a:r>
            <a:r>
              <a:rPr lang="ko-KR" altLang="en-US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내 아동학대전담공무원 배치하여 </a:t>
            </a:r>
            <a:endParaRPr lang="en-US" altLang="ko-KR" sz="16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5C0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국가의 책임을 강화하고</a:t>
            </a:r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기존의 아동보호전문기관은 사례관리 기능 강화</a:t>
            </a:r>
          </a:p>
        </p:txBody>
      </p:sp>
    </p:spTree>
    <p:extLst>
      <p:ext uri="{BB962C8B-B14F-4D97-AF65-F5344CB8AC3E}">
        <p14:creationId xmlns:p14="http://schemas.microsoft.com/office/powerpoint/2010/main" val="1146268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443" y="667982"/>
            <a:ext cx="555312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시도</a:t>
            </a:r>
            <a:r>
              <a:rPr lang="en-US" altLang="ko-KR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/</a:t>
            </a:r>
            <a:r>
              <a:rPr lang="ko-KR" altLang="en-US" sz="2800" b="1" dirty="0" err="1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시군구</a:t>
            </a:r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 아동학대전담공무원 배치</a:t>
            </a:r>
          </a:p>
        </p:txBody>
      </p:sp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grpSp>
        <p:nvGrpSpPr>
          <p:cNvPr id="7" name="그룹 6"/>
          <p:cNvGrpSpPr/>
          <p:nvPr/>
        </p:nvGrpSpPr>
        <p:grpSpPr>
          <a:xfrm>
            <a:off x="408690" y="2174144"/>
            <a:ext cx="4644208" cy="1141855"/>
            <a:chOff x="407933" y="1966700"/>
            <a:chExt cx="4644208" cy="1141855"/>
          </a:xfrm>
        </p:grpSpPr>
        <p:grpSp>
          <p:nvGrpSpPr>
            <p:cNvPr id="22" name="그룹 21"/>
            <p:cNvGrpSpPr/>
            <p:nvPr/>
          </p:nvGrpSpPr>
          <p:grpSpPr>
            <a:xfrm>
              <a:off x="407933" y="1966700"/>
              <a:ext cx="4644208" cy="387494"/>
              <a:chOff x="6817258" y="1282554"/>
              <a:chExt cx="3483825" cy="387494"/>
            </a:xfrm>
          </p:grpSpPr>
          <p:grpSp>
            <p:nvGrpSpPr>
              <p:cNvPr id="23" name="그룹 22"/>
              <p:cNvGrpSpPr/>
              <p:nvPr/>
            </p:nvGrpSpPr>
            <p:grpSpPr>
              <a:xfrm>
                <a:off x="6817258" y="1282554"/>
                <a:ext cx="3483825" cy="387494"/>
                <a:chOff x="2597696" y="2827629"/>
                <a:chExt cx="2479875" cy="288034"/>
              </a:xfrm>
            </p:grpSpPr>
            <p:sp>
              <p:nvSpPr>
                <p:cNvPr id="29" name="직사각형 28"/>
                <p:cNvSpPr/>
                <p:nvPr/>
              </p:nvSpPr>
              <p:spPr>
                <a:xfrm>
                  <a:off x="2631902" y="2827629"/>
                  <a:ext cx="2411463" cy="288032"/>
                </a:xfrm>
                <a:prstGeom prst="rect">
                  <a:avLst/>
                </a:prstGeom>
                <a:gradFill flip="none" rotWithShape="1">
                  <a:gsLst>
                    <a:gs pos="25000">
                      <a:srgbClr val="0262C1"/>
                    </a:gs>
                    <a:gs pos="100000">
                      <a:srgbClr val="009999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" name="직사각형 35"/>
                <p:cNvSpPr/>
                <p:nvPr/>
              </p:nvSpPr>
              <p:spPr>
                <a:xfrm>
                  <a:off x="5059571" y="2827631"/>
                  <a:ext cx="18000" cy="288032"/>
                </a:xfrm>
                <a:prstGeom prst="rect">
                  <a:avLst/>
                </a:prstGeom>
                <a:solidFill>
                  <a:srgbClr val="0099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" name="직사각형 36"/>
                <p:cNvSpPr/>
                <p:nvPr/>
              </p:nvSpPr>
              <p:spPr>
                <a:xfrm>
                  <a:off x="2597696" y="2827631"/>
                  <a:ext cx="18000" cy="288032"/>
                </a:xfrm>
                <a:prstGeom prst="rect">
                  <a:avLst/>
                </a:prstGeom>
                <a:solidFill>
                  <a:srgbClr val="0262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>
                <a:off x="6941719" y="1307022"/>
                <a:ext cx="3234920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ko-KR" altLang="en-US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아동학대의 예방과 방지 의무 </a:t>
                </a:r>
                <a:r>
                  <a:rPr lang="en-US" altLang="ko-KR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(</a:t>
                </a:r>
                <a:r>
                  <a:rPr lang="ko-KR" altLang="en-US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아동복지법 제</a:t>
                </a:r>
                <a:r>
                  <a:rPr lang="en-US" altLang="ko-KR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22</a:t>
                </a:r>
                <a:r>
                  <a:rPr lang="ko-KR" altLang="en-US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조</a:t>
                </a:r>
                <a:r>
                  <a:rPr lang="en-US" altLang="ko-KR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)</a:t>
                </a:r>
              </a:p>
            </p:txBody>
          </p:sp>
        </p:grpSp>
        <p:grpSp>
          <p:nvGrpSpPr>
            <p:cNvPr id="44" name="그룹 43"/>
            <p:cNvGrpSpPr/>
            <p:nvPr/>
          </p:nvGrpSpPr>
          <p:grpSpPr>
            <a:xfrm>
              <a:off x="452108" y="2429282"/>
              <a:ext cx="4524197" cy="679273"/>
              <a:chOff x="3867154" y="3027164"/>
              <a:chExt cx="1783095" cy="950785"/>
            </a:xfrm>
          </p:grpSpPr>
          <p:sp>
            <p:nvSpPr>
              <p:cNvPr id="45" name="직사각형 44"/>
              <p:cNvSpPr/>
              <p:nvPr/>
            </p:nvSpPr>
            <p:spPr>
              <a:xfrm>
                <a:off x="3870350" y="3027164"/>
                <a:ext cx="1779899" cy="950785"/>
              </a:xfrm>
              <a:prstGeom prst="rect">
                <a:avLst/>
              </a:prstGeom>
              <a:solidFill>
                <a:schemeClr val="bg1">
                  <a:lumMod val="9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46" name="직선 연결선 45"/>
              <p:cNvCxnSpPr/>
              <p:nvPr/>
            </p:nvCxnSpPr>
            <p:spPr>
              <a:xfrm>
                <a:off x="3870350" y="3027165"/>
                <a:ext cx="1779899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/>
              <p:cNvCxnSpPr/>
              <p:nvPr/>
            </p:nvCxnSpPr>
            <p:spPr>
              <a:xfrm>
                <a:off x="3867154" y="3977949"/>
                <a:ext cx="1779899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그룹 3"/>
            <p:cNvGrpSpPr/>
            <p:nvPr/>
          </p:nvGrpSpPr>
          <p:grpSpPr>
            <a:xfrm>
              <a:off x="658036" y="2502362"/>
              <a:ext cx="4162054" cy="584775"/>
              <a:chOff x="724711" y="2502362"/>
              <a:chExt cx="4162054" cy="584775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846877" y="2502362"/>
                <a:ext cx="4039888" cy="5847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아동학대 신고접수</a:t>
                </a:r>
                <a:r>
                  <a:rPr lang="en-US" altLang="ko-KR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조사</a:t>
                </a:r>
                <a:r>
                  <a:rPr lang="en-US" altLang="ko-KR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응급보호 등의</a:t>
                </a:r>
                <a:endParaRPr lang="en-US" altLang="ko-KR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r>
                  <a:rPr lang="ko-KR" altLang="en-US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업무수행을 위해 아동학대전담공무원을 배치함</a:t>
                </a:r>
                <a:r>
                  <a:rPr lang="en-US" altLang="ko-KR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53" name="모서리가 둥근 직사각형 52"/>
              <p:cNvSpPr/>
              <p:nvPr/>
            </p:nvSpPr>
            <p:spPr>
              <a:xfrm>
                <a:off x="724711" y="2641618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120" name="그룹 119"/>
          <p:cNvGrpSpPr/>
          <p:nvPr/>
        </p:nvGrpSpPr>
        <p:grpSpPr>
          <a:xfrm>
            <a:off x="3286872" y="1513396"/>
            <a:ext cx="2570255" cy="338554"/>
            <a:chOff x="3286873" y="1622470"/>
            <a:chExt cx="2570255" cy="338554"/>
          </a:xfrm>
        </p:grpSpPr>
        <p:sp>
          <p:nvSpPr>
            <p:cNvPr id="121" name="모서리가 둥근 직사각형 120"/>
            <p:cNvSpPr/>
            <p:nvPr/>
          </p:nvSpPr>
          <p:spPr>
            <a:xfrm>
              <a:off x="3286873" y="1641775"/>
              <a:ext cx="2570255" cy="299945"/>
            </a:xfrm>
            <a:prstGeom prst="roundRect">
              <a:avLst>
                <a:gd name="adj" fmla="val 50000"/>
              </a:avLst>
            </a:prstGeom>
            <a:solidFill>
              <a:srgbClr val="FF5C01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090955" y="1622470"/>
              <a:ext cx="962123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5C0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법적 근거</a:t>
              </a:r>
            </a:p>
          </p:txBody>
        </p:sp>
      </p:grpSp>
      <p:grpSp>
        <p:nvGrpSpPr>
          <p:cNvPr id="182" name="그룹 181"/>
          <p:cNvGrpSpPr/>
          <p:nvPr/>
        </p:nvGrpSpPr>
        <p:grpSpPr>
          <a:xfrm>
            <a:off x="410008" y="3459847"/>
            <a:ext cx="4644208" cy="1377398"/>
            <a:chOff x="407933" y="1966700"/>
            <a:chExt cx="4644208" cy="1377398"/>
          </a:xfrm>
        </p:grpSpPr>
        <p:grpSp>
          <p:nvGrpSpPr>
            <p:cNvPr id="183" name="그룹 182"/>
            <p:cNvGrpSpPr/>
            <p:nvPr/>
          </p:nvGrpSpPr>
          <p:grpSpPr>
            <a:xfrm>
              <a:off x="407933" y="1966700"/>
              <a:ext cx="4644208" cy="387494"/>
              <a:chOff x="6817258" y="1282554"/>
              <a:chExt cx="3483825" cy="387494"/>
            </a:xfrm>
          </p:grpSpPr>
          <p:grpSp>
            <p:nvGrpSpPr>
              <p:cNvPr id="191" name="그룹 190"/>
              <p:cNvGrpSpPr/>
              <p:nvPr/>
            </p:nvGrpSpPr>
            <p:grpSpPr>
              <a:xfrm>
                <a:off x="6817258" y="1282554"/>
                <a:ext cx="3483825" cy="387494"/>
                <a:chOff x="2597696" y="2827629"/>
                <a:chExt cx="2479875" cy="288034"/>
              </a:xfrm>
            </p:grpSpPr>
            <p:sp>
              <p:nvSpPr>
                <p:cNvPr id="193" name="직사각형 192"/>
                <p:cNvSpPr/>
                <p:nvPr/>
              </p:nvSpPr>
              <p:spPr>
                <a:xfrm>
                  <a:off x="2631902" y="2827629"/>
                  <a:ext cx="2411463" cy="288032"/>
                </a:xfrm>
                <a:prstGeom prst="rect">
                  <a:avLst/>
                </a:prstGeom>
                <a:gradFill flip="none" rotWithShape="1">
                  <a:gsLst>
                    <a:gs pos="25000">
                      <a:srgbClr val="0262C1"/>
                    </a:gs>
                    <a:gs pos="100000">
                      <a:srgbClr val="009999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4" name="직사각형 193"/>
                <p:cNvSpPr/>
                <p:nvPr/>
              </p:nvSpPr>
              <p:spPr>
                <a:xfrm>
                  <a:off x="5059571" y="2827631"/>
                  <a:ext cx="18000" cy="288032"/>
                </a:xfrm>
                <a:prstGeom prst="rect">
                  <a:avLst/>
                </a:prstGeom>
                <a:solidFill>
                  <a:srgbClr val="0099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5" name="직사각형 194"/>
                <p:cNvSpPr/>
                <p:nvPr/>
              </p:nvSpPr>
              <p:spPr>
                <a:xfrm>
                  <a:off x="2597696" y="2827631"/>
                  <a:ext cx="18000" cy="288032"/>
                </a:xfrm>
                <a:prstGeom prst="rect">
                  <a:avLst/>
                </a:prstGeom>
                <a:solidFill>
                  <a:srgbClr val="0262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92" name="TextBox 191"/>
              <p:cNvSpPr txBox="1"/>
              <p:nvPr/>
            </p:nvSpPr>
            <p:spPr>
              <a:xfrm>
                <a:off x="6852741" y="1307022"/>
                <a:ext cx="3412888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ko-KR" altLang="en-US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현장출동</a:t>
                </a:r>
                <a:r>
                  <a:rPr lang="en-US" altLang="ko-KR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/</a:t>
                </a:r>
                <a:r>
                  <a:rPr lang="ko-KR" altLang="en-US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조사 </a:t>
                </a:r>
                <a:r>
                  <a:rPr lang="en-US" altLang="ko-KR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(</a:t>
                </a:r>
                <a:r>
                  <a:rPr lang="ko-KR" altLang="en-US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아동학대처벌법 제</a:t>
                </a:r>
                <a:r>
                  <a:rPr lang="en-US" altLang="ko-KR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11</a:t>
                </a:r>
                <a:r>
                  <a:rPr lang="ko-KR" altLang="en-US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조</a:t>
                </a:r>
                <a:r>
                  <a:rPr lang="en-US" altLang="ko-KR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제</a:t>
                </a:r>
                <a:r>
                  <a:rPr lang="en-US" altLang="ko-KR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11</a:t>
                </a:r>
                <a:r>
                  <a:rPr lang="ko-KR" altLang="en-US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조의</a:t>
                </a:r>
                <a:r>
                  <a:rPr lang="en-US" altLang="ko-KR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2)</a:t>
                </a:r>
              </a:p>
            </p:txBody>
          </p:sp>
        </p:grpSp>
        <p:grpSp>
          <p:nvGrpSpPr>
            <p:cNvPr id="184" name="그룹 183"/>
            <p:cNvGrpSpPr/>
            <p:nvPr/>
          </p:nvGrpSpPr>
          <p:grpSpPr>
            <a:xfrm>
              <a:off x="460217" y="2429283"/>
              <a:ext cx="4516088" cy="912281"/>
              <a:chOff x="3870350" y="3027164"/>
              <a:chExt cx="1779899" cy="1276928"/>
            </a:xfrm>
          </p:grpSpPr>
          <p:sp>
            <p:nvSpPr>
              <p:cNvPr id="188" name="직사각형 187"/>
              <p:cNvSpPr/>
              <p:nvPr/>
            </p:nvSpPr>
            <p:spPr>
              <a:xfrm>
                <a:off x="3870350" y="3027164"/>
                <a:ext cx="1779899" cy="1266093"/>
              </a:xfrm>
              <a:prstGeom prst="rect">
                <a:avLst/>
              </a:prstGeom>
              <a:solidFill>
                <a:schemeClr val="bg1">
                  <a:lumMod val="9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89" name="직선 연결선 188"/>
              <p:cNvCxnSpPr/>
              <p:nvPr/>
            </p:nvCxnSpPr>
            <p:spPr>
              <a:xfrm>
                <a:off x="3870350" y="3027165"/>
                <a:ext cx="1779899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직선 연결선 189"/>
              <p:cNvCxnSpPr/>
              <p:nvPr/>
            </p:nvCxnSpPr>
            <p:spPr>
              <a:xfrm>
                <a:off x="3870350" y="4304092"/>
                <a:ext cx="1779899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그룹 184"/>
            <p:cNvGrpSpPr/>
            <p:nvPr/>
          </p:nvGrpSpPr>
          <p:grpSpPr>
            <a:xfrm>
              <a:off x="643677" y="2513101"/>
              <a:ext cx="4137023" cy="830997"/>
              <a:chOff x="710352" y="2513101"/>
              <a:chExt cx="4137023" cy="830997"/>
            </a:xfrm>
          </p:grpSpPr>
          <p:sp>
            <p:nvSpPr>
              <p:cNvPr id="186" name="TextBox 185"/>
              <p:cNvSpPr txBox="1"/>
              <p:nvPr/>
            </p:nvSpPr>
            <p:spPr>
              <a:xfrm>
                <a:off x="850768" y="2513101"/>
                <a:ext cx="3996607" cy="830997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아동학대전담공무원은 아동학대범죄 현장에 </a:t>
                </a:r>
                <a:endParaRPr lang="en-US" altLang="ko-KR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출동해야 하며</a:t>
                </a:r>
                <a:r>
                  <a:rPr lang="en-US" altLang="ko-KR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피해아동의 보호 및 사례관리를 </a:t>
                </a:r>
                <a:endParaRPr lang="en-US" altLang="ko-KR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위한 조사를 실시함</a:t>
                </a:r>
                <a:r>
                  <a:rPr lang="en-US" altLang="ko-KR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.</a:t>
                </a:r>
                <a:endPara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87" name="모서리가 둥근 직사각형 186"/>
              <p:cNvSpPr/>
              <p:nvPr/>
            </p:nvSpPr>
            <p:spPr>
              <a:xfrm>
                <a:off x="710352" y="2649676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196" name="그룹 195"/>
          <p:cNvGrpSpPr/>
          <p:nvPr/>
        </p:nvGrpSpPr>
        <p:grpSpPr>
          <a:xfrm>
            <a:off x="414092" y="4973851"/>
            <a:ext cx="4644208" cy="1503522"/>
            <a:chOff x="407933" y="1966700"/>
            <a:chExt cx="4644208" cy="1503522"/>
          </a:xfrm>
        </p:grpSpPr>
        <p:grpSp>
          <p:nvGrpSpPr>
            <p:cNvPr id="197" name="그룹 196"/>
            <p:cNvGrpSpPr/>
            <p:nvPr/>
          </p:nvGrpSpPr>
          <p:grpSpPr>
            <a:xfrm>
              <a:off x="407933" y="1966700"/>
              <a:ext cx="4644208" cy="387494"/>
              <a:chOff x="6817258" y="1282554"/>
              <a:chExt cx="3483825" cy="387494"/>
            </a:xfrm>
          </p:grpSpPr>
          <p:grpSp>
            <p:nvGrpSpPr>
              <p:cNvPr id="205" name="그룹 204"/>
              <p:cNvGrpSpPr/>
              <p:nvPr/>
            </p:nvGrpSpPr>
            <p:grpSpPr>
              <a:xfrm>
                <a:off x="6817258" y="1282554"/>
                <a:ext cx="3483825" cy="387494"/>
                <a:chOff x="2597696" y="2827629"/>
                <a:chExt cx="2479875" cy="288034"/>
              </a:xfrm>
            </p:grpSpPr>
            <p:sp>
              <p:nvSpPr>
                <p:cNvPr id="207" name="직사각형 206"/>
                <p:cNvSpPr/>
                <p:nvPr/>
              </p:nvSpPr>
              <p:spPr>
                <a:xfrm>
                  <a:off x="2631902" y="2827629"/>
                  <a:ext cx="2411463" cy="288032"/>
                </a:xfrm>
                <a:prstGeom prst="rect">
                  <a:avLst/>
                </a:prstGeom>
                <a:gradFill flip="none" rotWithShape="1">
                  <a:gsLst>
                    <a:gs pos="25000">
                      <a:srgbClr val="0262C1"/>
                    </a:gs>
                    <a:gs pos="100000">
                      <a:srgbClr val="009999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8" name="직사각형 207"/>
                <p:cNvSpPr/>
                <p:nvPr/>
              </p:nvSpPr>
              <p:spPr>
                <a:xfrm>
                  <a:off x="5059571" y="2827631"/>
                  <a:ext cx="18000" cy="288032"/>
                </a:xfrm>
                <a:prstGeom prst="rect">
                  <a:avLst/>
                </a:prstGeom>
                <a:solidFill>
                  <a:srgbClr val="0099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9" name="직사각형 208"/>
                <p:cNvSpPr/>
                <p:nvPr/>
              </p:nvSpPr>
              <p:spPr>
                <a:xfrm>
                  <a:off x="2597696" y="2827631"/>
                  <a:ext cx="18000" cy="288032"/>
                </a:xfrm>
                <a:prstGeom prst="rect">
                  <a:avLst/>
                </a:prstGeom>
                <a:solidFill>
                  <a:srgbClr val="0262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06" name="TextBox 205"/>
              <p:cNvSpPr txBox="1"/>
              <p:nvPr/>
            </p:nvSpPr>
            <p:spPr>
              <a:xfrm>
                <a:off x="6829294" y="1307022"/>
                <a:ext cx="3459784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ko-KR" altLang="en-US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응급조치</a:t>
                </a:r>
                <a:r>
                  <a:rPr lang="en-US" altLang="ko-KR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/</a:t>
                </a:r>
                <a:r>
                  <a:rPr lang="ko-KR" altLang="en-US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임시조치 </a:t>
                </a:r>
                <a:r>
                  <a:rPr lang="en-US" altLang="ko-KR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(</a:t>
                </a:r>
                <a:r>
                  <a:rPr lang="ko-KR" altLang="en-US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아동학대처벌법 제</a:t>
                </a:r>
                <a:r>
                  <a:rPr lang="en-US" altLang="ko-KR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12</a:t>
                </a:r>
                <a:r>
                  <a:rPr lang="ko-KR" altLang="en-US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조</a:t>
                </a:r>
                <a:r>
                  <a:rPr lang="en-US" altLang="ko-KR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제</a:t>
                </a:r>
                <a:r>
                  <a:rPr lang="en-US" altLang="ko-KR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14</a:t>
                </a:r>
                <a:r>
                  <a:rPr lang="ko-KR" altLang="en-US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조</a:t>
                </a:r>
                <a:r>
                  <a:rPr lang="en-US" altLang="ko-KR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)</a:t>
                </a:r>
              </a:p>
            </p:txBody>
          </p:sp>
        </p:grpSp>
        <p:grpSp>
          <p:nvGrpSpPr>
            <p:cNvPr id="198" name="그룹 197"/>
            <p:cNvGrpSpPr/>
            <p:nvPr/>
          </p:nvGrpSpPr>
          <p:grpSpPr>
            <a:xfrm>
              <a:off x="454815" y="2429282"/>
              <a:ext cx="4521486" cy="1040940"/>
              <a:chOff x="3868222" y="3027164"/>
              <a:chExt cx="1782027" cy="1457014"/>
            </a:xfrm>
          </p:grpSpPr>
          <p:sp>
            <p:nvSpPr>
              <p:cNvPr id="202" name="직사각형 201"/>
              <p:cNvSpPr/>
              <p:nvPr/>
            </p:nvSpPr>
            <p:spPr>
              <a:xfrm>
                <a:off x="3870350" y="3027164"/>
                <a:ext cx="1779899" cy="1457014"/>
              </a:xfrm>
              <a:prstGeom prst="rect">
                <a:avLst/>
              </a:prstGeom>
              <a:solidFill>
                <a:schemeClr val="bg1">
                  <a:lumMod val="9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03" name="직선 연결선 202"/>
              <p:cNvCxnSpPr/>
              <p:nvPr/>
            </p:nvCxnSpPr>
            <p:spPr>
              <a:xfrm>
                <a:off x="3870350" y="3027165"/>
                <a:ext cx="1779899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직선 연결선 203"/>
              <p:cNvCxnSpPr/>
              <p:nvPr/>
            </p:nvCxnSpPr>
            <p:spPr>
              <a:xfrm>
                <a:off x="3868222" y="4474891"/>
                <a:ext cx="1779899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9" name="그룹 198"/>
            <p:cNvGrpSpPr/>
            <p:nvPr/>
          </p:nvGrpSpPr>
          <p:grpSpPr>
            <a:xfrm>
              <a:off x="644854" y="2552646"/>
              <a:ext cx="4391283" cy="830997"/>
              <a:chOff x="711529" y="2552646"/>
              <a:chExt cx="4391283" cy="830997"/>
            </a:xfrm>
          </p:grpSpPr>
          <p:sp>
            <p:nvSpPr>
              <p:cNvPr id="200" name="TextBox 199"/>
              <p:cNvSpPr txBox="1"/>
              <p:nvPr/>
            </p:nvSpPr>
            <p:spPr>
              <a:xfrm>
                <a:off x="833695" y="2552646"/>
                <a:ext cx="4269117" cy="830997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아동학대전담공무원은 </a:t>
                </a:r>
                <a:r>
                  <a:rPr lang="ko-KR" altLang="en-US" sz="1600" dirty="0" err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재학대</a:t>
                </a:r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 위험이 급박한 경우</a:t>
                </a:r>
                <a:r>
                  <a:rPr lang="en-US" altLang="ko-KR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,</a:t>
                </a:r>
              </a:p>
              <a:p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피해아동의 보호를 위해 응급조치를 실시하고</a:t>
                </a:r>
                <a:r>
                  <a:rPr lang="en-US" altLang="ko-KR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학대행위자에 대한 임시조치 신청을 요청함</a:t>
                </a:r>
                <a:r>
                  <a:rPr lang="en-US" altLang="ko-KR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201" name="모서리가 둥근 직사각형 200"/>
              <p:cNvSpPr/>
              <p:nvPr/>
            </p:nvSpPr>
            <p:spPr>
              <a:xfrm>
                <a:off x="711529" y="2691902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D9F5B9A6-8247-9947-86A3-EBB5940A4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98" y="2276475"/>
            <a:ext cx="787400" cy="9144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87DE1210-3204-1E4E-9887-57F3B77AB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41" y="3357563"/>
            <a:ext cx="787400" cy="9144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7D5C3CCC-9503-084B-A06E-442D412C11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18" y="4435310"/>
            <a:ext cx="787400" cy="914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448AA55D-8D82-014A-834B-C471F1CDC0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18" y="5525790"/>
            <a:ext cx="787400" cy="9144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5860" y="1905000"/>
            <a:ext cx="2638425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0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직선 연결선 58"/>
          <p:cNvCxnSpPr/>
          <p:nvPr/>
        </p:nvCxnSpPr>
        <p:spPr>
          <a:xfrm>
            <a:off x="3909547" y="0"/>
            <a:ext cx="0" cy="6858000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그룹 56"/>
          <p:cNvGrpSpPr/>
          <p:nvPr/>
        </p:nvGrpSpPr>
        <p:grpSpPr>
          <a:xfrm>
            <a:off x="3658498" y="1855346"/>
            <a:ext cx="4652390" cy="4466155"/>
            <a:chOff x="3526614" y="1564589"/>
            <a:chExt cx="4652390" cy="4466155"/>
          </a:xfrm>
        </p:grpSpPr>
        <p:grpSp>
          <p:nvGrpSpPr>
            <p:cNvPr id="52" name="그룹 51"/>
            <p:cNvGrpSpPr/>
            <p:nvPr/>
          </p:nvGrpSpPr>
          <p:grpSpPr>
            <a:xfrm>
              <a:off x="3526614" y="1564589"/>
              <a:ext cx="4652390" cy="502098"/>
              <a:chOff x="3526614" y="1564589"/>
              <a:chExt cx="4652390" cy="502098"/>
            </a:xfrm>
          </p:grpSpPr>
          <p:sp>
            <p:nvSpPr>
              <p:cNvPr id="47" name="모서리가 둥근 직사각형 46"/>
              <p:cNvSpPr/>
              <p:nvPr/>
            </p:nvSpPr>
            <p:spPr>
              <a:xfrm rot="2700000">
                <a:off x="3526614" y="1564589"/>
                <a:ext cx="502098" cy="502098"/>
              </a:xfrm>
              <a:prstGeom prst="roundRect">
                <a:avLst/>
              </a:prstGeom>
              <a:pattFill prst="dkDnDiag">
                <a:fgClr>
                  <a:srgbClr val="0262C1"/>
                </a:fgClr>
                <a:bgClr>
                  <a:srgbClr val="0070C0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4209648" y="1615583"/>
                <a:ext cx="3969356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ko-KR" altLang="en-US" sz="2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아동의 권리</a:t>
                </a:r>
                <a:r>
                  <a:rPr lang="en-US" altLang="ko-KR" sz="2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ko-KR" altLang="en-US" sz="2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및 아동학대 대처의 역사 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539457" y="1584805"/>
                <a:ext cx="476412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4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Ⅰ</a:t>
                </a:r>
                <a:endParaRPr lang="ko-KR" altLang="en-US" sz="2400" b="1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" name="그룹 52"/>
            <p:cNvGrpSpPr/>
            <p:nvPr/>
          </p:nvGrpSpPr>
          <p:grpSpPr>
            <a:xfrm>
              <a:off x="3526614" y="2555603"/>
              <a:ext cx="4519341" cy="502098"/>
              <a:chOff x="3526614" y="2555603"/>
              <a:chExt cx="4519341" cy="502098"/>
            </a:xfrm>
          </p:grpSpPr>
          <p:sp>
            <p:nvSpPr>
              <p:cNvPr id="48" name="모서리가 둥근 직사각형 47"/>
              <p:cNvSpPr/>
              <p:nvPr/>
            </p:nvSpPr>
            <p:spPr>
              <a:xfrm rot="2700000">
                <a:off x="3526614" y="2555603"/>
                <a:ext cx="502098" cy="502098"/>
              </a:xfrm>
              <a:prstGeom prst="roundRect">
                <a:avLst/>
              </a:prstGeom>
              <a:pattFill prst="dkDnDiag">
                <a:fgClr>
                  <a:srgbClr val="0262C1"/>
                </a:fgClr>
                <a:bgClr>
                  <a:srgbClr val="0070C0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209648" y="2606597"/>
                <a:ext cx="3836307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ko-KR" altLang="en-US" sz="20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 학대 일반</a:t>
                </a:r>
                <a:r>
                  <a:rPr lang="en-US" altLang="ko-KR" sz="20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: </a:t>
                </a:r>
                <a:r>
                  <a:rPr lang="ko-KR" altLang="en-US" sz="20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유형</a:t>
                </a:r>
                <a:r>
                  <a:rPr lang="en-US" altLang="ko-KR" sz="20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20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현황과 후유증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539457" y="2575819"/>
                <a:ext cx="476412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4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Ⅱ</a:t>
                </a:r>
                <a:endParaRPr lang="ko-KR" altLang="en-US" sz="2400" b="1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" name="그룹 53"/>
            <p:cNvGrpSpPr/>
            <p:nvPr/>
          </p:nvGrpSpPr>
          <p:grpSpPr>
            <a:xfrm>
              <a:off x="3526614" y="3546617"/>
              <a:ext cx="4307744" cy="502098"/>
              <a:chOff x="3526614" y="3546617"/>
              <a:chExt cx="4307744" cy="502098"/>
            </a:xfrm>
          </p:grpSpPr>
          <p:sp>
            <p:nvSpPr>
              <p:cNvPr id="49" name="모서리가 둥근 직사각형 48"/>
              <p:cNvSpPr/>
              <p:nvPr/>
            </p:nvSpPr>
            <p:spPr>
              <a:xfrm rot="2700000">
                <a:off x="3526614" y="3546617"/>
                <a:ext cx="502098" cy="502098"/>
              </a:xfrm>
              <a:prstGeom prst="roundRect">
                <a:avLst/>
              </a:prstGeom>
              <a:pattFill prst="dkDnDiag">
                <a:fgClr>
                  <a:srgbClr val="0262C1"/>
                </a:fgClr>
                <a:bgClr>
                  <a:srgbClr val="0070C0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209648" y="3597611"/>
                <a:ext cx="3624710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ko-KR" altLang="en-US" sz="2000" b="1" dirty="0" smtClean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아동학대 대응체계</a:t>
                </a:r>
                <a:r>
                  <a:rPr lang="en-US" altLang="ko-KR" sz="2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ko-KR" altLang="en-US" sz="2000" b="1" dirty="0" smtClean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및</a:t>
                </a:r>
                <a:r>
                  <a:rPr lang="en-US" altLang="ko-KR" sz="2000" b="1" dirty="0" smtClean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ko-KR" altLang="en-US" sz="2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법률과 </a:t>
                </a:r>
                <a:r>
                  <a:rPr lang="ko-KR" altLang="en-US" sz="2000" b="1" dirty="0" smtClean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신고</a:t>
                </a:r>
                <a:endParaRPr lang="ko-KR" altLang="en-US" sz="2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539457" y="3566833"/>
                <a:ext cx="476412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4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Ⅲ</a:t>
                </a:r>
                <a:endParaRPr lang="ko-KR" altLang="en-US" sz="2400" b="1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그룹 54"/>
            <p:cNvGrpSpPr/>
            <p:nvPr/>
          </p:nvGrpSpPr>
          <p:grpSpPr>
            <a:xfrm>
              <a:off x="3526614" y="4537631"/>
              <a:ext cx="3620056" cy="502098"/>
              <a:chOff x="3526614" y="4537631"/>
              <a:chExt cx="3620056" cy="502098"/>
            </a:xfrm>
          </p:grpSpPr>
          <p:sp>
            <p:nvSpPr>
              <p:cNvPr id="50" name="모서리가 둥근 직사각형 49"/>
              <p:cNvSpPr/>
              <p:nvPr/>
            </p:nvSpPr>
            <p:spPr>
              <a:xfrm rot="2700000">
                <a:off x="3526614" y="4537631"/>
                <a:ext cx="502098" cy="502098"/>
              </a:xfrm>
              <a:prstGeom prst="roundRect">
                <a:avLst/>
              </a:prstGeom>
              <a:pattFill prst="dkDnDiag">
                <a:fgClr>
                  <a:srgbClr val="0262C1"/>
                </a:fgClr>
                <a:bgClr>
                  <a:srgbClr val="0070C0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209648" y="4588625"/>
                <a:ext cx="2937022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ko-KR" altLang="en-US" sz="2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아동학대 신고 방법</a:t>
                </a:r>
                <a:r>
                  <a:rPr lang="en-US" altLang="ko-KR" sz="2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ko-KR" altLang="en-US" sz="2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및 요령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539457" y="4557847"/>
                <a:ext cx="476412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4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Ⅳ</a:t>
                </a:r>
                <a:endParaRPr lang="ko-KR" altLang="en-US" sz="2400" b="1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6" name="그룹 55"/>
            <p:cNvGrpSpPr/>
            <p:nvPr/>
          </p:nvGrpSpPr>
          <p:grpSpPr>
            <a:xfrm>
              <a:off x="3526614" y="5528646"/>
              <a:ext cx="1842326" cy="502098"/>
              <a:chOff x="3526614" y="5528646"/>
              <a:chExt cx="1842326" cy="502098"/>
            </a:xfrm>
          </p:grpSpPr>
          <p:sp>
            <p:nvSpPr>
              <p:cNvPr id="51" name="모서리가 둥근 직사각형 50"/>
              <p:cNvSpPr/>
              <p:nvPr/>
            </p:nvSpPr>
            <p:spPr>
              <a:xfrm rot="2700000">
                <a:off x="3526614" y="5528646"/>
                <a:ext cx="502098" cy="502098"/>
              </a:xfrm>
              <a:prstGeom prst="roundRect">
                <a:avLst/>
              </a:prstGeom>
              <a:pattFill prst="dkDnDiag">
                <a:fgClr>
                  <a:srgbClr val="0262C1"/>
                </a:fgClr>
                <a:bgClr>
                  <a:srgbClr val="0070C0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209648" y="5579640"/>
                <a:ext cx="1159292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ko-KR" altLang="en-US" sz="20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질의 응답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539457" y="5548862"/>
                <a:ext cx="476412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4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Ⅴ</a:t>
                </a:r>
                <a:endParaRPr lang="ko-KR" altLang="en-US" sz="2400" b="1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654518" y="1875562"/>
            <a:ext cx="17555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b="1"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목차</a:t>
            </a:r>
          </a:p>
        </p:txBody>
      </p:sp>
    </p:spTree>
    <p:extLst>
      <p:ext uri="{BB962C8B-B14F-4D97-AF65-F5344CB8AC3E}">
        <p14:creationId xmlns:p14="http://schemas.microsoft.com/office/powerpoint/2010/main" val="732301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5012" y="667982"/>
            <a:ext cx="5153976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아동보호전문기관 설치와 운영현황</a:t>
            </a:r>
          </a:p>
        </p:txBody>
      </p:sp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grpSp>
        <p:nvGrpSpPr>
          <p:cNvPr id="7" name="그룹 6"/>
          <p:cNvGrpSpPr/>
          <p:nvPr/>
        </p:nvGrpSpPr>
        <p:grpSpPr>
          <a:xfrm>
            <a:off x="161246" y="2148301"/>
            <a:ext cx="5137600" cy="1462302"/>
            <a:chOff x="161246" y="1966700"/>
            <a:chExt cx="5137600" cy="1462302"/>
          </a:xfrm>
        </p:grpSpPr>
        <p:grpSp>
          <p:nvGrpSpPr>
            <p:cNvPr id="22" name="그룹 21"/>
            <p:cNvGrpSpPr/>
            <p:nvPr/>
          </p:nvGrpSpPr>
          <p:grpSpPr>
            <a:xfrm>
              <a:off x="161246" y="1966700"/>
              <a:ext cx="5137600" cy="387494"/>
              <a:chOff x="6632207" y="1282554"/>
              <a:chExt cx="3853940" cy="387494"/>
            </a:xfrm>
          </p:grpSpPr>
          <p:grpSp>
            <p:nvGrpSpPr>
              <p:cNvPr id="23" name="그룹 22"/>
              <p:cNvGrpSpPr/>
              <p:nvPr/>
            </p:nvGrpSpPr>
            <p:grpSpPr>
              <a:xfrm>
                <a:off x="6817258" y="1282554"/>
                <a:ext cx="3483825" cy="387494"/>
                <a:chOff x="2597696" y="2827629"/>
                <a:chExt cx="2479875" cy="288034"/>
              </a:xfrm>
            </p:grpSpPr>
            <p:sp>
              <p:nvSpPr>
                <p:cNvPr id="29" name="직사각형 28"/>
                <p:cNvSpPr/>
                <p:nvPr/>
              </p:nvSpPr>
              <p:spPr>
                <a:xfrm>
                  <a:off x="2631902" y="2827629"/>
                  <a:ext cx="2411463" cy="288032"/>
                </a:xfrm>
                <a:prstGeom prst="rect">
                  <a:avLst/>
                </a:prstGeom>
                <a:gradFill flip="none" rotWithShape="1">
                  <a:gsLst>
                    <a:gs pos="25000">
                      <a:srgbClr val="0262C1"/>
                    </a:gs>
                    <a:gs pos="100000">
                      <a:srgbClr val="009999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" name="직사각형 35"/>
                <p:cNvSpPr/>
                <p:nvPr/>
              </p:nvSpPr>
              <p:spPr>
                <a:xfrm>
                  <a:off x="5059571" y="2827631"/>
                  <a:ext cx="18000" cy="288032"/>
                </a:xfrm>
                <a:prstGeom prst="rect">
                  <a:avLst/>
                </a:prstGeom>
                <a:solidFill>
                  <a:srgbClr val="0099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" name="직사각형 36"/>
                <p:cNvSpPr/>
                <p:nvPr/>
              </p:nvSpPr>
              <p:spPr>
                <a:xfrm>
                  <a:off x="2597696" y="2827631"/>
                  <a:ext cx="18000" cy="288032"/>
                </a:xfrm>
                <a:prstGeom prst="rect">
                  <a:avLst/>
                </a:prstGeom>
                <a:solidFill>
                  <a:srgbClr val="0262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>
                <a:off x="6632207" y="1307022"/>
                <a:ext cx="3853940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ko-KR" altLang="en-US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아동보호전문기관 설치 </a:t>
                </a:r>
                <a:r>
                  <a:rPr lang="en-US" altLang="ko-KR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(</a:t>
                </a:r>
                <a:r>
                  <a:rPr lang="ko-KR" altLang="en-US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아동복지법 제</a:t>
                </a:r>
                <a:r>
                  <a:rPr lang="en-US" altLang="ko-KR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45</a:t>
                </a:r>
                <a:r>
                  <a:rPr lang="ko-KR" altLang="en-US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조</a:t>
                </a:r>
                <a:r>
                  <a:rPr lang="en-US" altLang="ko-KR" sz="16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)</a:t>
                </a:r>
              </a:p>
            </p:txBody>
          </p:sp>
        </p:grpSp>
        <p:grpSp>
          <p:nvGrpSpPr>
            <p:cNvPr id="44" name="그룹 43"/>
            <p:cNvGrpSpPr/>
            <p:nvPr/>
          </p:nvGrpSpPr>
          <p:grpSpPr>
            <a:xfrm>
              <a:off x="460216" y="2429283"/>
              <a:ext cx="4527863" cy="999719"/>
              <a:chOff x="3870350" y="3027164"/>
              <a:chExt cx="1784540" cy="1399316"/>
            </a:xfrm>
          </p:grpSpPr>
          <p:sp>
            <p:nvSpPr>
              <p:cNvPr id="45" name="직사각형 44"/>
              <p:cNvSpPr/>
              <p:nvPr/>
            </p:nvSpPr>
            <p:spPr>
              <a:xfrm>
                <a:off x="3870350" y="3027164"/>
                <a:ext cx="1779899" cy="1279998"/>
              </a:xfrm>
              <a:prstGeom prst="rect">
                <a:avLst/>
              </a:prstGeom>
              <a:solidFill>
                <a:schemeClr val="bg1">
                  <a:lumMod val="9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46" name="직선 연결선 45"/>
              <p:cNvCxnSpPr/>
              <p:nvPr/>
            </p:nvCxnSpPr>
            <p:spPr>
              <a:xfrm>
                <a:off x="3870350" y="3027165"/>
                <a:ext cx="1779899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/>
              <p:cNvCxnSpPr/>
              <p:nvPr/>
            </p:nvCxnSpPr>
            <p:spPr>
              <a:xfrm>
                <a:off x="3874991" y="4426480"/>
                <a:ext cx="1779899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그룹 3"/>
            <p:cNvGrpSpPr/>
            <p:nvPr/>
          </p:nvGrpSpPr>
          <p:grpSpPr>
            <a:xfrm>
              <a:off x="641037" y="2487959"/>
              <a:ext cx="4064098" cy="830997"/>
              <a:chOff x="707712" y="2487959"/>
              <a:chExt cx="4064098" cy="830997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864971" y="2487959"/>
                <a:ext cx="3906839" cy="830997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학대 받은 아동의 </a:t>
                </a:r>
                <a:r>
                  <a:rPr lang="ko-KR" altLang="en-US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치료</a:t>
                </a:r>
                <a:r>
                  <a:rPr lang="en-US" altLang="ko-KR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, </a:t>
                </a:r>
                <a:r>
                  <a:rPr lang="ko-KR" altLang="en-US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아동학대 재발 방지 </a:t>
                </a:r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등</a:t>
                </a:r>
                <a:r>
                  <a:rPr lang="ko-KR" altLang="en-US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ko-KR" altLang="en-US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사례관리 </a:t>
                </a:r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및</a:t>
                </a:r>
                <a:r>
                  <a:rPr lang="ko-KR" altLang="en-US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아동학대 예방을 담당하는 </a:t>
                </a:r>
              </a:p>
              <a:p>
                <a:r>
                  <a:rPr lang="ko-KR" altLang="en-US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아동보호전문기관을 설치함</a:t>
                </a:r>
                <a:r>
                  <a:rPr lang="en-US" altLang="ko-KR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. </a:t>
                </a:r>
              </a:p>
            </p:txBody>
          </p:sp>
          <p:sp>
            <p:nvSpPr>
              <p:cNvPr id="53" name="모서리가 둥근 직사각형 52"/>
              <p:cNvSpPr/>
              <p:nvPr/>
            </p:nvSpPr>
            <p:spPr>
              <a:xfrm>
                <a:off x="707712" y="2630177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sp>
        <p:nvSpPr>
          <p:cNvPr id="68" name="TextBox 67"/>
          <p:cNvSpPr txBox="1"/>
          <p:nvPr/>
        </p:nvSpPr>
        <p:spPr>
          <a:xfrm>
            <a:off x="5374434" y="2084135"/>
            <a:ext cx="159851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전국 아동보호전문기관</a:t>
            </a:r>
            <a:endParaRPr lang="en-US" altLang="ko-KR" sz="12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en-US" altLang="ko-KR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69</a:t>
            </a:r>
            <a:r>
              <a:rPr lang="ko-KR" altLang="en-US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개소</a:t>
            </a:r>
            <a:endParaRPr lang="ko-KR" altLang="en-US" sz="2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262C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145340" y="6171240"/>
            <a:ext cx="585417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2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제주</a:t>
            </a:r>
            <a:r>
              <a:rPr lang="ko-KR" altLang="en-US" sz="12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2</a:t>
            </a:r>
            <a:endParaRPr lang="ko-KR" altLang="en-US" sz="2400" b="1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262C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516066" y="2997424"/>
            <a:ext cx="67518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서울</a:t>
            </a:r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9</a:t>
            </a:r>
            <a:endParaRPr lang="ko-KR" altLang="en-US" sz="12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262C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인천</a:t>
            </a:r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4</a:t>
            </a:r>
            <a:endParaRPr lang="ko-KR" altLang="en-US" sz="12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262C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경기</a:t>
            </a:r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14</a:t>
            </a:r>
            <a:endParaRPr lang="ko-KR" altLang="en-US" sz="12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262C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endParaRPr lang="ko-KR" altLang="en-US" sz="12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262C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6153151" y="2215189"/>
            <a:ext cx="2327275" cy="4286250"/>
            <a:chOff x="3876" y="1281"/>
            <a:chExt cx="1466" cy="2700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3997" y="3728"/>
              <a:ext cx="363" cy="250"/>
            </a:xfrm>
            <a:custGeom>
              <a:avLst/>
              <a:gdLst>
                <a:gd name="T0" fmla="*/ 53 w 363"/>
                <a:gd name="T1" fmla="*/ 250 h 250"/>
                <a:gd name="T2" fmla="*/ 0 w 363"/>
                <a:gd name="T3" fmla="*/ 170 h 250"/>
                <a:gd name="T4" fmla="*/ 62 w 363"/>
                <a:gd name="T5" fmla="*/ 85 h 250"/>
                <a:gd name="T6" fmla="*/ 223 w 363"/>
                <a:gd name="T7" fmla="*/ 39 h 250"/>
                <a:gd name="T8" fmla="*/ 279 w 363"/>
                <a:gd name="T9" fmla="*/ 0 h 250"/>
                <a:gd name="T10" fmla="*/ 363 w 363"/>
                <a:gd name="T11" fmla="*/ 91 h 250"/>
                <a:gd name="T12" fmla="*/ 348 w 363"/>
                <a:gd name="T13" fmla="*/ 190 h 250"/>
                <a:gd name="T14" fmla="*/ 226 w 363"/>
                <a:gd name="T15" fmla="*/ 247 h 250"/>
                <a:gd name="T16" fmla="*/ 135 w 363"/>
                <a:gd name="T17" fmla="*/ 247 h 250"/>
                <a:gd name="T18" fmla="*/ 53 w 363"/>
                <a:gd name="T1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3" h="250">
                  <a:moveTo>
                    <a:pt x="53" y="250"/>
                  </a:moveTo>
                  <a:lnTo>
                    <a:pt x="0" y="170"/>
                  </a:lnTo>
                  <a:lnTo>
                    <a:pt x="62" y="85"/>
                  </a:lnTo>
                  <a:lnTo>
                    <a:pt x="223" y="39"/>
                  </a:lnTo>
                  <a:lnTo>
                    <a:pt x="279" y="0"/>
                  </a:lnTo>
                  <a:lnTo>
                    <a:pt x="363" y="91"/>
                  </a:lnTo>
                  <a:lnTo>
                    <a:pt x="348" y="190"/>
                  </a:lnTo>
                  <a:lnTo>
                    <a:pt x="226" y="247"/>
                  </a:lnTo>
                  <a:lnTo>
                    <a:pt x="135" y="247"/>
                  </a:lnTo>
                  <a:lnTo>
                    <a:pt x="53" y="25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3988" y="2162"/>
              <a:ext cx="600" cy="559"/>
            </a:xfrm>
            <a:custGeom>
              <a:avLst/>
              <a:gdLst>
                <a:gd name="T0" fmla="*/ 240 w 600"/>
                <a:gd name="T1" fmla="*/ 546 h 559"/>
                <a:gd name="T2" fmla="*/ 293 w 600"/>
                <a:gd name="T3" fmla="*/ 534 h 559"/>
                <a:gd name="T4" fmla="*/ 342 w 600"/>
                <a:gd name="T5" fmla="*/ 458 h 559"/>
                <a:gd name="T6" fmla="*/ 386 w 600"/>
                <a:gd name="T7" fmla="*/ 468 h 559"/>
                <a:gd name="T8" fmla="*/ 386 w 600"/>
                <a:gd name="T9" fmla="*/ 508 h 559"/>
                <a:gd name="T10" fmla="*/ 433 w 600"/>
                <a:gd name="T11" fmla="*/ 528 h 559"/>
                <a:gd name="T12" fmla="*/ 448 w 600"/>
                <a:gd name="T13" fmla="*/ 498 h 559"/>
                <a:gd name="T14" fmla="*/ 512 w 600"/>
                <a:gd name="T15" fmla="*/ 510 h 559"/>
                <a:gd name="T16" fmla="*/ 524 w 600"/>
                <a:gd name="T17" fmla="*/ 559 h 559"/>
                <a:gd name="T18" fmla="*/ 591 w 600"/>
                <a:gd name="T19" fmla="*/ 559 h 559"/>
                <a:gd name="T20" fmla="*/ 600 w 600"/>
                <a:gd name="T21" fmla="*/ 476 h 559"/>
                <a:gd name="T22" fmla="*/ 473 w 600"/>
                <a:gd name="T23" fmla="*/ 403 h 559"/>
                <a:gd name="T24" fmla="*/ 385 w 600"/>
                <a:gd name="T25" fmla="*/ 356 h 559"/>
                <a:gd name="T26" fmla="*/ 371 w 600"/>
                <a:gd name="T27" fmla="*/ 289 h 559"/>
                <a:gd name="T28" fmla="*/ 402 w 600"/>
                <a:gd name="T29" fmla="*/ 269 h 559"/>
                <a:gd name="T30" fmla="*/ 413 w 600"/>
                <a:gd name="T31" fmla="*/ 247 h 559"/>
                <a:gd name="T32" fmla="*/ 481 w 600"/>
                <a:gd name="T33" fmla="*/ 214 h 559"/>
                <a:gd name="T34" fmla="*/ 510 w 600"/>
                <a:gd name="T35" fmla="*/ 166 h 559"/>
                <a:gd name="T36" fmla="*/ 511 w 600"/>
                <a:gd name="T37" fmla="*/ 134 h 559"/>
                <a:gd name="T38" fmla="*/ 488 w 600"/>
                <a:gd name="T39" fmla="*/ 111 h 559"/>
                <a:gd name="T40" fmla="*/ 488 w 600"/>
                <a:gd name="T41" fmla="*/ 62 h 559"/>
                <a:gd name="T42" fmla="*/ 319 w 600"/>
                <a:gd name="T43" fmla="*/ 73 h 559"/>
                <a:gd name="T44" fmla="*/ 294 w 600"/>
                <a:gd name="T45" fmla="*/ 37 h 559"/>
                <a:gd name="T46" fmla="*/ 239 w 600"/>
                <a:gd name="T47" fmla="*/ 38 h 559"/>
                <a:gd name="T48" fmla="*/ 195 w 600"/>
                <a:gd name="T49" fmla="*/ 0 h 559"/>
                <a:gd name="T50" fmla="*/ 99 w 600"/>
                <a:gd name="T51" fmla="*/ 13 h 559"/>
                <a:gd name="T52" fmla="*/ 0 w 600"/>
                <a:gd name="T53" fmla="*/ 191 h 559"/>
                <a:gd name="T54" fmla="*/ 86 w 600"/>
                <a:gd name="T55" fmla="*/ 235 h 559"/>
                <a:gd name="T56" fmla="*/ 54 w 600"/>
                <a:gd name="T57" fmla="*/ 306 h 559"/>
                <a:gd name="T58" fmla="*/ 103 w 600"/>
                <a:gd name="T59" fmla="*/ 395 h 559"/>
                <a:gd name="T60" fmla="*/ 167 w 600"/>
                <a:gd name="T61" fmla="*/ 389 h 559"/>
                <a:gd name="T62" fmla="*/ 196 w 600"/>
                <a:gd name="T63" fmla="*/ 453 h 559"/>
                <a:gd name="T64" fmla="*/ 174 w 600"/>
                <a:gd name="T65" fmla="*/ 496 h 559"/>
                <a:gd name="T66" fmla="*/ 231 w 600"/>
                <a:gd name="T67" fmla="*/ 517 h 559"/>
                <a:gd name="T68" fmla="*/ 240 w 600"/>
                <a:gd name="T69" fmla="*/ 546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00" h="559">
                  <a:moveTo>
                    <a:pt x="240" y="546"/>
                  </a:moveTo>
                  <a:lnTo>
                    <a:pt x="293" y="534"/>
                  </a:lnTo>
                  <a:lnTo>
                    <a:pt x="342" y="458"/>
                  </a:lnTo>
                  <a:lnTo>
                    <a:pt x="386" y="468"/>
                  </a:lnTo>
                  <a:lnTo>
                    <a:pt x="386" y="508"/>
                  </a:lnTo>
                  <a:lnTo>
                    <a:pt x="433" y="528"/>
                  </a:lnTo>
                  <a:lnTo>
                    <a:pt x="448" y="498"/>
                  </a:lnTo>
                  <a:lnTo>
                    <a:pt x="512" y="510"/>
                  </a:lnTo>
                  <a:lnTo>
                    <a:pt x="524" y="559"/>
                  </a:lnTo>
                  <a:lnTo>
                    <a:pt x="591" y="559"/>
                  </a:lnTo>
                  <a:lnTo>
                    <a:pt x="600" y="476"/>
                  </a:lnTo>
                  <a:lnTo>
                    <a:pt x="473" y="403"/>
                  </a:lnTo>
                  <a:lnTo>
                    <a:pt x="385" y="356"/>
                  </a:lnTo>
                  <a:lnTo>
                    <a:pt x="371" y="289"/>
                  </a:lnTo>
                  <a:lnTo>
                    <a:pt x="402" y="269"/>
                  </a:lnTo>
                  <a:lnTo>
                    <a:pt x="413" y="247"/>
                  </a:lnTo>
                  <a:lnTo>
                    <a:pt x="481" y="214"/>
                  </a:lnTo>
                  <a:lnTo>
                    <a:pt x="510" y="166"/>
                  </a:lnTo>
                  <a:lnTo>
                    <a:pt x="511" y="134"/>
                  </a:lnTo>
                  <a:lnTo>
                    <a:pt x="488" y="111"/>
                  </a:lnTo>
                  <a:lnTo>
                    <a:pt x="488" y="62"/>
                  </a:lnTo>
                  <a:lnTo>
                    <a:pt x="319" y="73"/>
                  </a:lnTo>
                  <a:lnTo>
                    <a:pt x="294" y="37"/>
                  </a:lnTo>
                  <a:lnTo>
                    <a:pt x="239" y="38"/>
                  </a:lnTo>
                  <a:lnTo>
                    <a:pt x="195" y="0"/>
                  </a:lnTo>
                  <a:lnTo>
                    <a:pt x="99" y="13"/>
                  </a:lnTo>
                  <a:lnTo>
                    <a:pt x="0" y="191"/>
                  </a:lnTo>
                  <a:lnTo>
                    <a:pt x="86" y="235"/>
                  </a:lnTo>
                  <a:lnTo>
                    <a:pt x="54" y="306"/>
                  </a:lnTo>
                  <a:lnTo>
                    <a:pt x="103" y="395"/>
                  </a:lnTo>
                  <a:lnTo>
                    <a:pt x="167" y="389"/>
                  </a:lnTo>
                  <a:lnTo>
                    <a:pt x="196" y="453"/>
                  </a:lnTo>
                  <a:lnTo>
                    <a:pt x="174" y="496"/>
                  </a:lnTo>
                  <a:lnTo>
                    <a:pt x="231" y="517"/>
                  </a:lnTo>
                  <a:lnTo>
                    <a:pt x="240" y="546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4250" y="1832"/>
              <a:ext cx="205" cy="148"/>
            </a:xfrm>
            <a:custGeom>
              <a:avLst/>
              <a:gdLst>
                <a:gd name="T0" fmla="*/ 76 w 205"/>
                <a:gd name="T1" fmla="*/ 135 h 148"/>
                <a:gd name="T2" fmla="*/ 131 w 205"/>
                <a:gd name="T3" fmla="*/ 148 h 148"/>
                <a:gd name="T4" fmla="*/ 180 w 205"/>
                <a:gd name="T5" fmla="*/ 134 h 148"/>
                <a:gd name="T6" fmla="*/ 205 w 205"/>
                <a:gd name="T7" fmla="*/ 86 h 148"/>
                <a:gd name="T8" fmla="*/ 160 w 205"/>
                <a:gd name="T9" fmla="*/ 0 h 148"/>
                <a:gd name="T10" fmla="*/ 79 w 205"/>
                <a:gd name="T11" fmla="*/ 0 h 148"/>
                <a:gd name="T12" fmla="*/ 63 w 205"/>
                <a:gd name="T13" fmla="*/ 44 h 148"/>
                <a:gd name="T14" fmla="*/ 0 w 205"/>
                <a:gd name="T15" fmla="*/ 29 h 148"/>
                <a:gd name="T16" fmla="*/ 41 w 205"/>
                <a:gd name="T17" fmla="*/ 113 h 148"/>
                <a:gd name="T18" fmla="*/ 76 w 205"/>
                <a:gd name="T19" fmla="*/ 13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148">
                  <a:moveTo>
                    <a:pt x="76" y="135"/>
                  </a:moveTo>
                  <a:lnTo>
                    <a:pt x="131" y="148"/>
                  </a:lnTo>
                  <a:lnTo>
                    <a:pt x="180" y="134"/>
                  </a:lnTo>
                  <a:lnTo>
                    <a:pt x="205" y="86"/>
                  </a:lnTo>
                  <a:lnTo>
                    <a:pt x="160" y="0"/>
                  </a:lnTo>
                  <a:lnTo>
                    <a:pt x="79" y="0"/>
                  </a:lnTo>
                  <a:lnTo>
                    <a:pt x="63" y="44"/>
                  </a:lnTo>
                  <a:lnTo>
                    <a:pt x="0" y="29"/>
                  </a:lnTo>
                  <a:lnTo>
                    <a:pt x="41" y="113"/>
                  </a:lnTo>
                  <a:lnTo>
                    <a:pt x="76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4183" y="1525"/>
              <a:ext cx="483" cy="710"/>
            </a:xfrm>
            <a:custGeom>
              <a:avLst/>
              <a:gdLst>
                <a:gd name="T0" fmla="*/ 429 w 483"/>
                <a:gd name="T1" fmla="*/ 615 h 710"/>
                <a:gd name="T2" fmla="*/ 468 w 483"/>
                <a:gd name="T3" fmla="*/ 574 h 710"/>
                <a:gd name="T4" fmla="*/ 453 w 483"/>
                <a:gd name="T5" fmla="*/ 442 h 710"/>
                <a:gd name="T6" fmla="*/ 483 w 483"/>
                <a:gd name="T7" fmla="*/ 400 h 710"/>
                <a:gd name="T8" fmla="*/ 463 w 483"/>
                <a:gd name="T9" fmla="*/ 355 h 710"/>
                <a:gd name="T10" fmla="*/ 413 w 483"/>
                <a:gd name="T11" fmla="*/ 351 h 710"/>
                <a:gd name="T12" fmla="*/ 369 w 483"/>
                <a:gd name="T13" fmla="*/ 250 h 710"/>
                <a:gd name="T14" fmla="*/ 389 w 483"/>
                <a:gd name="T15" fmla="*/ 206 h 710"/>
                <a:gd name="T16" fmla="*/ 325 w 483"/>
                <a:gd name="T17" fmla="*/ 82 h 710"/>
                <a:gd name="T18" fmla="*/ 272 w 483"/>
                <a:gd name="T19" fmla="*/ 91 h 710"/>
                <a:gd name="T20" fmla="*/ 198 w 483"/>
                <a:gd name="T21" fmla="*/ 0 h 710"/>
                <a:gd name="T22" fmla="*/ 86 w 483"/>
                <a:gd name="T23" fmla="*/ 61 h 710"/>
                <a:gd name="T24" fmla="*/ 93 w 483"/>
                <a:gd name="T25" fmla="*/ 126 h 710"/>
                <a:gd name="T26" fmla="*/ 55 w 483"/>
                <a:gd name="T27" fmla="*/ 162 h 710"/>
                <a:gd name="T28" fmla="*/ 46 w 483"/>
                <a:gd name="T29" fmla="*/ 216 h 710"/>
                <a:gd name="T30" fmla="*/ 11 w 483"/>
                <a:gd name="T31" fmla="*/ 232 h 710"/>
                <a:gd name="T32" fmla="*/ 19 w 483"/>
                <a:gd name="T33" fmla="*/ 274 h 710"/>
                <a:gd name="T34" fmla="*/ 0 w 483"/>
                <a:gd name="T35" fmla="*/ 306 h 710"/>
                <a:gd name="T36" fmla="*/ 19 w 483"/>
                <a:gd name="T37" fmla="*/ 339 h 710"/>
                <a:gd name="T38" fmla="*/ 67 w 483"/>
                <a:gd name="T39" fmla="*/ 336 h 710"/>
                <a:gd name="T40" fmla="*/ 130 w 483"/>
                <a:gd name="T41" fmla="*/ 351 h 710"/>
                <a:gd name="T42" fmla="*/ 146 w 483"/>
                <a:gd name="T43" fmla="*/ 307 h 710"/>
                <a:gd name="T44" fmla="*/ 227 w 483"/>
                <a:gd name="T45" fmla="*/ 307 h 710"/>
                <a:gd name="T46" fmla="*/ 272 w 483"/>
                <a:gd name="T47" fmla="*/ 393 h 710"/>
                <a:gd name="T48" fmla="*/ 247 w 483"/>
                <a:gd name="T49" fmla="*/ 441 h 710"/>
                <a:gd name="T50" fmla="*/ 198 w 483"/>
                <a:gd name="T51" fmla="*/ 455 h 710"/>
                <a:gd name="T52" fmla="*/ 143 w 483"/>
                <a:gd name="T53" fmla="*/ 442 h 710"/>
                <a:gd name="T54" fmla="*/ 108 w 483"/>
                <a:gd name="T55" fmla="*/ 420 h 710"/>
                <a:gd name="T56" fmla="*/ 48 w 483"/>
                <a:gd name="T57" fmla="*/ 477 h 710"/>
                <a:gd name="T58" fmla="*/ 9 w 483"/>
                <a:gd name="T59" fmla="*/ 553 h 710"/>
                <a:gd name="T60" fmla="*/ 29 w 483"/>
                <a:gd name="T61" fmla="*/ 576 h 710"/>
                <a:gd name="T62" fmla="*/ 0 w 483"/>
                <a:gd name="T63" fmla="*/ 637 h 710"/>
                <a:gd name="T64" fmla="*/ 44 w 483"/>
                <a:gd name="T65" fmla="*/ 675 h 710"/>
                <a:gd name="T66" fmla="*/ 99 w 483"/>
                <a:gd name="T67" fmla="*/ 674 h 710"/>
                <a:gd name="T68" fmla="*/ 124 w 483"/>
                <a:gd name="T69" fmla="*/ 710 h 710"/>
                <a:gd name="T70" fmla="*/ 293 w 483"/>
                <a:gd name="T71" fmla="*/ 699 h 710"/>
                <a:gd name="T72" fmla="*/ 368 w 483"/>
                <a:gd name="T73" fmla="*/ 630 h 710"/>
                <a:gd name="T74" fmla="*/ 429 w 483"/>
                <a:gd name="T75" fmla="*/ 615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3" h="710">
                  <a:moveTo>
                    <a:pt x="429" y="615"/>
                  </a:moveTo>
                  <a:lnTo>
                    <a:pt x="468" y="574"/>
                  </a:lnTo>
                  <a:lnTo>
                    <a:pt x="453" y="442"/>
                  </a:lnTo>
                  <a:lnTo>
                    <a:pt x="483" y="400"/>
                  </a:lnTo>
                  <a:lnTo>
                    <a:pt x="463" y="355"/>
                  </a:lnTo>
                  <a:lnTo>
                    <a:pt x="413" y="351"/>
                  </a:lnTo>
                  <a:lnTo>
                    <a:pt x="369" y="250"/>
                  </a:lnTo>
                  <a:lnTo>
                    <a:pt x="389" y="206"/>
                  </a:lnTo>
                  <a:lnTo>
                    <a:pt x="325" y="82"/>
                  </a:lnTo>
                  <a:lnTo>
                    <a:pt x="272" y="91"/>
                  </a:lnTo>
                  <a:lnTo>
                    <a:pt x="198" y="0"/>
                  </a:lnTo>
                  <a:lnTo>
                    <a:pt x="86" y="61"/>
                  </a:lnTo>
                  <a:lnTo>
                    <a:pt x="93" y="126"/>
                  </a:lnTo>
                  <a:lnTo>
                    <a:pt x="55" y="162"/>
                  </a:lnTo>
                  <a:lnTo>
                    <a:pt x="46" y="216"/>
                  </a:lnTo>
                  <a:lnTo>
                    <a:pt x="11" y="232"/>
                  </a:lnTo>
                  <a:lnTo>
                    <a:pt x="19" y="274"/>
                  </a:lnTo>
                  <a:lnTo>
                    <a:pt x="0" y="306"/>
                  </a:lnTo>
                  <a:lnTo>
                    <a:pt x="19" y="339"/>
                  </a:lnTo>
                  <a:lnTo>
                    <a:pt x="67" y="336"/>
                  </a:lnTo>
                  <a:lnTo>
                    <a:pt x="130" y="351"/>
                  </a:lnTo>
                  <a:lnTo>
                    <a:pt x="146" y="307"/>
                  </a:lnTo>
                  <a:lnTo>
                    <a:pt x="227" y="307"/>
                  </a:lnTo>
                  <a:lnTo>
                    <a:pt x="272" y="393"/>
                  </a:lnTo>
                  <a:lnTo>
                    <a:pt x="247" y="441"/>
                  </a:lnTo>
                  <a:lnTo>
                    <a:pt x="198" y="455"/>
                  </a:lnTo>
                  <a:lnTo>
                    <a:pt x="143" y="442"/>
                  </a:lnTo>
                  <a:lnTo>
                    <a:pt x="108" y="420"/>
                  </a:lnTo>
                  <a:lnTo>
                    <a:pt x="48" y="477"/>
                  </a:lnTo>
                  <a:lnTo>
                    <a:pt x="9" y="553"/>
                  </a:lnTo>
                  <a:lnTo>
                    <a:pt x="29" y="576"/>
                  </a:lnTo>
                  <a:lnTo>
                    <a:pt x="0" y="637"/>
                  </a:lnTo>
                  <a:lnTo>
                    <a:pt x="44" y="675"/>
                  </a:lnTo>
                  <a:lnTo>
                    <a:pt x="99" y="674"/>
                  </a:lnTo>
                  <a:lnTo>
                    <a:pt x="124" y="710"/>
                  </a:lnTo>
                  <a:lnTo>
                    <a:pt x="293" y="699"/>
                  </a:lnTo>
                  <a:lnTo>
                    <a:pt x="368" y="630"/>
                  </a:lnTo>
                  <a:lnTo>
                    <a:pt x="429" y="61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4004" y="1723"/>
              <a:ext cx="287" cy="279"/>
            </a:xfrm>
            <a:custGeom>
              <a:avLst/>
              <a:gdLst>
                <a:gd name="T0" fmla="*/ 246 w 287"/>
                <a:gd name="T1" fmla="*/ 138 h 279"/>
                <a:gd name="T2" fmla="*/ 198 w 287"/>
                <a:gd name="T3" fmla="*/ 141 h 279"/>
                <a:gd name="T4" fmla="*/ 179 w 287"/>
                <a:gd name="T5" fmla="*/ 108 h 279"/>
                <a:gd name="T6" fmla="*/ 198 w 287"/>
                <a:gd name="T7" fmla="*/ 76 h 279"/>
                <a:gd name="T8" fmla="*/ 190 w 287"/>
                <a:gd name="T9" fmla="*/ 34 h 279"/>
                <a:gd name="T10" fmla="*/ 120 w 287"/>
                <a:gd name="T11" fmla="*/ 0 h 279"/>
                <a:gd name="T12" fmla="*/ 67 w 287"/>
                <a:gd name="T13" fmla="*/ 30 h 279"/>
                <a:gd name="T14" fmla="*/ 24 w 287"/>
                <a:gd name="T15" fmla="*/ 54 h 279"/>
                <a:gd name="T16" fmla="*/ 0 w 287"/>
                <a:gd name="T17" fmla="*/ 134 h 279"/>
                <a:gd name="T18" fmla="*/ 133 w 287"/>
                <a:gd name="T19" fmla="*/ 277 h 279"/>
                <a:gd name="T20" fmla="*/ 202 w 287"/>
                <a:gd name="T21" fmla="*/ 262 h 279"/>
                <a:gd name="T22" fmla="*/ 227 w 287"/>
                <a:gd name="T23" fmla="*/ 279 h 279"/>
                <a:gd name="T24" fmla="*/ 287 w 287"/>
                <a:gd name="T25" fmla="*/ 222 h 279"/>
                <a:gd name="T26" fmla="*/ 246 w 287"/>
                <a:gd name="T27" fmla="*/ 138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7" h="279">
                  <a:moveTo>
                    <a:pt x="246" y="138"/>
                  </a:moveTo>
                  <a:lnTo>
                    <a:pt x="198" y="141"/>
                  </a:lnTo>
                  <a:lnTo>
                    <a:pt x="179" y="108"/>
                  </a:lnTo>
                  <a:lnTo>
                    <a:pt x="198" y="76"/>
                  </a:lnTo>
                  <a:lnTo>
                    <a:pt x="190" y="34"/>
                  </a:lnTo>
                  <a:lnTo>
                    <a:pt x="120" y="0"/>
                  </a:lnTo>
                  <a:lnTo>
                    <a:pt x="67" y="30"/>
                  </a:lnTo>
                  <a:lnTo>
                    <a:pt x="24" y="54"/>
                  </a:lnTo>
                  <a:lnTo>
                    <a:pt x="0" y="134"/>
                  </a:lnTo>
                  <a:lnTo>
                    <a:pt x="133" y="277"/>
                  </a:lnTo>
                  <a:lnTo>
                    <a:pt x="202" y="262"/>
                  </a:lnTo>
                  <a:lnTo>
                    <a:pt x="227" y="279"/>
                  </a:lnTo>
                  <a:lnTo>
                    <a:pt x="287" y="222"/>
                  </a:lnTo>
                  <a:lnTo>
                    <a:pt x="246" y="13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Freeform 10"/>
            <p:cNvSpPr>
              <a:spLocks/>
            </p:cNvSpPr>
            <p:nvPr/>
          </p:nvSpPr>
          <p:spPr bwMode="auto">
            <a:xfrm>
              <a:off x="4096" y="2620"/>
              <a:ext cx="596" cy="454"/>
            </a:xfrm>
            <a:custGeom>
              <a:avLst/>
              <a:gdLst>
                <a:gd name="T0" fmla="*/ 483 w 596"/>
                <a:gd name="T1" fmla="*/ 101 h 454"/>
                <a:gd name="T2" fmla="*/ 416 w 596"/>
                <a:gd name="T3" fmla="*/ 101 h 454"/>
                <a:gd name="T4" fmla="*/ 404 w 596"/>
                <a:gd name="T5" fmla="*/ 52 h 454"/>
                <a:gd name="T6" fmla="*/ 340 w 596"/>
                <a:gd name="T7" fmla="*/ 40 h 454"/>
                <a:gd name="T8" fmla="*/ 325 w 596"/>
                <a:gd name="T9" fmla="*/ 70 h 454"/>
                <a:gd name="T10" fmla="*/ 278 w 596"/>
                <a:gd name="T11" fmla="*/ 50 h 454"/>
                <a:gd name="T12" fmla="*/ 278 w 596"/>
                <a:gd name="T13" fmla="*/ 10 h 454"/>
                <a:gd name="T14" fmla="*/ 234 w 596"/>
                <a:gd name="T15" fmla="*/ 0 h 454"/>
                <a:gd name="T16" fmla="*/ 185 w 596"/>
                <a:gd name="T17" fmla="*/ 76 h 454"/>
                <a:gd name="T18" fmla="*/ 132 w 596"/>
                <a:gd name="T19" fmla="*/ 88 h 454"/>
                <a:gd name="T20" fmla="*/ 123 w 596"/>
                <a:gd name="T21" fmla="*/ 59 h 454"/>
                <a:gd name="T22" fmla="*/ 66 w 596"/>
                <a:gd name="T23" fmla="*/ 38 h 454"/>
                <a:gd name="T24" fmla="*/ 62 w 596"/>
                <a:gd name="T25" fmla="*/ 131 h 454"/>
                <a:gd name="T26" fmla="*/ 95 w 596"/>
                <a:gd name="T27" fmla="*/ 155 h 454"/>
                <a:gd name="T28" fmla="*/ 83 w 596"/>
                <a:gd name="T29" fmla="*/ 218 h 454"/>
                <a:gd name="T30" fmla="*/ 39 w 596"/>
                <a:gd name="T31" fmla="*/ 257 h 454"/>
                <a:gd name="T32" fmla="*/ 0 w 596"/>
                <a:gd name="T33" fmla="*/ 354 h 454"/>
                <a:gd name="T34" fmla="*/ 12 w 596"/>
                <a:gd name="T35" fmla="*/ 414 h 454"/>
                <a:gd name="T36" fmla="*/ 83 w 596"/>
                <a:gd name="T37" fmla="*/ 431 h 454"/>
                <a:gd name="T38" fmla="*/ 139 w 596"/>
                <a:gd name="T39" fmla="*/ 416 h 454"/>
                <a:gd name="T40" fmla="*/ 144 w 596"/>
                <a:gd name="T41" fmla="*/ 386 h 454"/>
                <a:gd name="T42" fmla="*/ 204 w 596"/>
                <a:gd name="T43" fmla="*/ 355 h 454"/>
                <a:gd name="T44" fmla="*/ 217 w 596"/>
                <a:gd name="T45" fmla="*/ 373 h 454"/>
                <a:gd name="T46" fmla="*/ 327 w 596"/>
                <a:gd name="T47" fmla="*/ 439 h 454"/>
                <a:gd name="T48" fmla="*/ 384 w 596"/>
                <a:gd name="T49" fmla="*/ 437 h 454"/>
                <a:gd name="T50" fmla="*/ 420 w 596"/>
                <a:gd name="T51" fmla="*/ 454 h 454"/>
                <a:gd name="T52" fmla="*/ 474 w 596"/>
                <a:gd name="T53" fmla="*/ 443 h 454"/>
                <a:gd name="T54" fmla="*/ 504 w 596"/>
                <a:gd name="T55" fmla="*/ 404 h 454"/>
                <a:gd name="T56" fmla="*/ 504 w 596"/>
                <a:gd name="T57" fmla="*/ 333 h 454"/>
                <a:gd name="T58" fmla="*/ 520 w 596"/>
                <a:gd name="T59" fmla="*/ 279 h 454"/>
                <a:gd name="T60" fmla="*/ 504 w 596"/>
                <a:gd name="T61" fmla="*/ 212 h 454"/>
                <a:gd name="T62" fmla="*/ 596 w 596"/>
                <a:gd name="T63" fmla="*/ 140 h 454"/>
                <a:gd name="T64" fmla="*/ 595 w 596"/>
                <a:gd name="T65" fmla="*/ 67 h 454"/>
                <a:gd name="T66" fmla="*/ 488 w 596"/>
                <a:gd name="T67" fmla="*/ 60 h 454"/>
                <a:gd name="T68" fmla="*/ 483 w 596"/>
                <a:gd name="T69" fmla="*/ 101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6" h="454">
                  <a:moveTo>
                    <a:pt x="483" y="101"/>
                  </a:moveTo>
                  <a:lnTo>
                    <a:pt x="416" y="101"/>
                  </a:lnTo>
                  <a:lnTo>
                    <a:pt x="404" y="52"/>
                  </a:lnTo>
                  <a:lnTo>
                    <a:pt x="340" y="40"/>
                  </a:lnTo>
                  <a:lnTo>
                    <a:pt x="325" y="70"/>
                  </a:lnTo>
                  <a:lnTo>
                    <a:pt x="278" y="50"/>
                  </a:lnTo>
                  <a:lnTo>
                    <a:pt x="278" y="10"/>
                  </a:lnTo>
                  <a:lnTo>
                    <a:pt x="234" y="0"/>
                  </a:lnTo>
                  <a:lnTo>
                    <a:pt x="185" y="76"/>
                  </a:lnTo>
                  <a:lnTo>
                    <a:pt x="132" y="88"/>
                  </a:lnTo>
                  <a:lnTo>
                    <a:pt x="123" y="59"/>
                  </a:lnTo>
                  <a:lnTo>
                    <a:pt x="66" y="38"/>
                  </a:lnTo>
                  <a:lnTo>
                    <a:pt x="62" y="131"/>
                  </a:lnTo>
                  <a:lnTo>
                    <a:pt x="95" y="155"/>
                  </a:lnTo>
                  <a:lnTo>
                    <a:pt x="83" y="218"/>
                  </a:lnTo>
                  <a:lnTo>
                    <a:pt x="39" y="257"/>
                  </a:lnTo>
                  <a:lnTo>
                    <a:pt x="0" y="354"/>
                  </a:lnTo>
                  <a:lnTo>
                    <a:pt x="12" y="414"/>
                  </a:lnTo>
                  <a:lnTo>
                    <a:pt x="83" y="431"/>
                  </a:lnTo>
                  <a:lnTo>
                    <a:pt x="139" y="416"/>
                  </a:lnTo>
                  <a:lnTo>
                    <a:pt x="144" y="386"/>
                  </a:lnTo>
                  <a:lnTo>
                    <a:pt x="204" y="355"/>
                  </a:lnTo>
                  <a:lnTo>
                    <a:pt x="217" y="373"/>
                  </a:lnTo>
                  <a:lnTo>
                    <a:pt x="327" y="439"/>
                  </a:lnTo>
                  <a:lnTo>
                    <a:pt x="384" y="437"/>
                  </a:lnTo>
                  <a:lnTo>
                    <a:pt x="420" y="454"/>
                  </a:lnTo>
                  <a:lnTo>
                    <a:pt x="474" y="443"/>
                  </a:lnTo>
                  <a:lnTo>
                    <a:pt x="504" y="404"/>
                  </a:lnTo>
                  <a:lnTo>
                    <a:pt x="504" y="333"/>
                  </a:lnTo>
                  <a:lnTo>
                    <a:pt x="520" y="279"/>
                  </a:lnTo>
                  <a:lnTo>
                    <a:pt x="504" y="212"/>
                  </a:lnTo>
                  <a:lnTo>
                    <a:pt x="596" y="140"/>
                  </a:lnTo>
                  <a:lnTo>
                    <a:pt x="595" y="67"/>
                  </a:lnTo>
                  <a:lnTo>
                    <a:pt x="488" y="60"/>
                  </a:lnTo>
                  <a:lnTo>
                    <a:pt x="483" y="101"/>
                  </a:lnTo>
                  <a:close/>
                </a:path>
              </a:pathLst>
            </a:custGeom>
            <a:solidFill>
              <a:srgbClr val="00B0F0">
                <a:alpha val="14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Freeform 11"/>
            <p:cNvSpPr>
              <a:spLocks/>
            </p:cNvSpPr>
            <p:nvPr/>
          </p:nvSpPr>
          <p:spPr bwMode="auto">
            <a:xfrm>
              <a:off x="4461" y="2075"/>
              <a:ext cx="515" cy="612"/>
            </a:xfrm>
            <a:custGeom>
              <a:avLst/>
              <a:gdLst>
                <a:gd name="T0" fmla="*/ 394 w 515"/>
                <a:gd name="T1" fmla="*/ 80 h 612"/>
                <a:gd name="T2" fmla="*/ 366 w 515"/>
                <a:gd name="T3" fmla="*/ 26 h 612"/>
                <a:gd name="T4" fmla="*/ 313 w 515"/>
                <a:gd name="T5" fmla="*/ 0 h 612"/>
                <a:gd name="T6" fmla="*/ 265 w 515"/>
                <a:gd name="T7" fmla="*/ 37 h 612"/>
                <a:gd name="T8" fmla="*/ 190 w 515"/>
                <a:gd name="T9" fmla="*/ 24 h 612"/>
                <a:gd name="T10" fmla="*/ 151 w 515"/>
                <a:gd name="T11" fmla="*/ 65 h 612"/>
                <a:gd name="T12" fmla="*/ 90 w 515"/>
                <a:gd name="T13" fmla="*/ 80 h 612"/>
                <a:gd name="T14" fmla="*/ 15 w 515"/>
                <a:gd name="T15" fmla="*/ 149 h 612"/>
                <a:gd name="T16" fmla="*/ 15 w 515"/>
                <a:gd name="T17" fmla="*/ 198 h 612"/>
                <a:gd name="T18" fmla="*/ 38 w 515"/>
                <a:gd name="T19" fmla="*/ 221 h 612"/>
                <a:gd name="T20" fmla="*/ 37 w 515"/>
                <a:gd name="T21" fmla="*/ 253 h 612"/>
                <a:gd name="T22" fmla="*/ 8 w 515"/>
                <a:gd name="T23" fmla="*/ 301 h 612"/>
                <a:gd name="T24" fmla="*/ 7 w 515"/>
                <a:gd name="T25" fmla="*/ 303 h 612"/>
                <a:gd name="T26" fmla="*/ 44 w 515"/>
                <a:gd name="T27" fmla="*/ 359 h 612"/>
                <a:gd name="T28" fmla="*/ 1 w 515"/>
                <a:gd name="T29" fmla="*/ 431 h 612"/>
                <a:gd name="T30" fmla="*/ 0 w 515"/>
                <a:gd name="T31" fmla="*/ 490 h 612"/>
                <a:gd name="T32" fmla="*/ 127 w 515"/>
                <a:gd name="T33" fmla="*/ 563 h 612"/>
                <a:gd name="T34" fmla="*/ 123 w 515"/>
                <a:gd name="T35" fmla="*/ 605 h 612"/>
                <a:gd name="T36" fmla="*/ 230 w 515"/>
                <a:gd name="T37" fmla="*/ 612 h 612"/>
                <a:gd name="T38" fmla="*/ 285 w 515"/>
                <a:gd name="T39" fmla="*/ 563 h 612"/>
                <a:gd name="T40" fmla="*/ 299 w 515"/>
                <a:gd name="T41" fmla="*/ 482 h 612"/>
                <a:gd name="T42" fmla="*/ 202 w 515"/>
                <a:gd name="T43" fmla="*/ 454 h 612"/>
                <a:gd name="T44" fmla="*/ 202 w 515"/>
                <a:gd name="T45" fmla="*/ 413 h 612"/>
                <a:gd name="T46" fmla="*/ 228 w 515"/>
                <a:gd name="T47" fmla="*/ 401 h 612"/>
                <a:gd name="T48" fmla="*/ 243 w 515"/>
                <a:gd name="T49" fmla="*/ 354 h 612"/>
                <a:gd name="T50" fmla="*/ 211 w 515"/>
                <a:gd name="T51" fmla="*/ 327 h 612"/>
                <a:gd name="T52" fmla="*/ 327 w 515"/>
                <a:gd name="T53" fmla="*/ 181 h 612"/>
                <a:gd name="T54" fmla="*/ 438 w 515"/>
                <a:gd name="T55" fmla="*/ 191 h 612"/>
                <a:gd name="T56" fmla="*/ 515 w 515"/>
                <a:gd name="T57" fmla="*/ 87 h 612"/>
                <a:gd name="T58" fmla="*/ 394 w 515"/>
                <a:gd name="T59" fmla="*/ 8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5" h="612">
                  <a:moveTo>
                    <a:pt x="394" y="80"/>
                  </a:moveTo>
                  <a:lnTo>
                    <a:pt x="366" y="26"/>
                  </a:lnTo>
                  <a:lnTo>
                    <a:pt x="313" y="0"/>
                  </a:lnTo>
                  <a:lnTo>
                    <a:pt x="265" y="37"/>
                  </a:lnTo>
                  <a:lnTo>
                    <a:pt x="190" y="24"/>
                  </a:lnTo>
                  <a:lnTo>
                    <a:pt x="151" y="65"/>
                  </a:lnTo>
                  <a:lnTo>
                    <a:pt x="90" y="80"/>
                  </a:lnTo>
                  <a:lnTo>
                    <a:pt x="15" y="149"/>
                  </a:lnTo>
                  <a:lnTo>
                    <a:pt x="15" y="198"/>
                  </a:lnTo>
                  <a:lnTo>
                    <a:pt x="38" y="221"/>
                  </a:lnTo>
                  <a:lnTo>
                    <a:pt x="37" y="253"/>
                  </a:lnTo>
                  <a:lnTo>
                    <a:pt x="8" y="301"/>
                  </a:lnTo>
                  <a:lnTo>
                    <a:pt x="7" y="303"/>
                  </a:lnTo>
                  <a:lnTo>
                    <a:pt x="44" y="359"/>
                  </a:lnTo>
                  <a:lnTo>
                    <a:pt x="1" y="431"/>
                  </a:lnTo>
                  <a:lnTo>
                    <a:pt x="0" y="490"/>
                  </a:lnTo>
                  <a:lnTo>
                    <a:pt x="127" y="563"/>
                  </a:lnTo>
                  <a:lnTo>
                    <a:pt x="123" y="605"/>
                  </a:lnTo>
                  <a:lnTo>
                    <a:pt x="230" y="612"/>
                  </a:lnTo>
                  <a:lnTo>
                    <a:pt x="285" y="563"/>
                  </a:lnTo>
                  <a:lnTo>
                    <a:pt x="299" y="482"/>
                  </a:lnTo>
                  <a:lnTo>
                    <a:pt x="202" y="454"/>
                  </a:lnTo>
                  <a:lnTo>
                    <a:pt x="202" y="413"/>
                  </a:lnTo>
                  <a:lnTo>
                    <a:pt x="228" y="401"/>
                  </a:lnTo>
                  <a:lnTo>
                    <a:pt x="243" y="354"/>
                  </a:lnTo>
                  <a:lnTo>
                    <a:pt x="211" y="327"/>
                  </a:lnTo>
                  <a:lnTo>
                    <a:pt x="327" y="181"/>
                  </a:lnTo>
                  <a:lnTo>
                    <a:pt x="438" y="191"/>
                  </a:lnTo>
                  <a:lnTo>
                    <a:pt x="515" y="87"/>
                  </a:lnTo>
                  <a:lnTo>
                    <a:pt x="394" y="8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7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Freeform 12"/>
            <p:cNvSpPr>
              <a:spLocks/>
            </p:cNvSpPr>
            <p:nvPr/>
          </p:nvSpPr>
          <p:spPr bwMode="auto">
            <a:xfrm>
              <a:off x="4359" y="2376"/>
              <a:ext cx="146" cy="189"/>
            </a:xfrm>
            <a:custGeom>
              <a:avLst/>
              <a:gdLst>
                <a:gd name="T0" fmla="*/ 31 w 146"/>
                <a:gd name="T1" fmla="*/ 55 h 189"/>
                <a:gd name="T2" fmla="*/ 0 w 146"/>
                <a:gd name="T3" fmla="*/ 75 h 189"/>
                <a:gd name="T4" fmla="*/ 14 w 146"/>
                <a:gd name="T5" fmla="*/ 142 h 189"/>
                <a:gd name="T6" fmla="*/ 102 w 146"/>
                <a:gd name="T7" fmla="*/ 189 h 189"/>
                <a:gd name="T8" fmla="*/ 103 w 146"/>
                <a:gd name="T9" fmla="*/ 130 h 189"/>
                <a:gd name="T10" fmla="*/ 146 w 146"/>
                <a:gd name="T11" fmla="*/ 58 h 189"/>
                <a:gd name="T12" fmla="*/ 109 w 146"/>
                <a:gd name="T13" fmla="*/ 2 h 189"/>
                <a:gd name="T14" fmla="*/ 110 w 146"/>
                <a:gd name="T15" fmla="*/ 0 h 189"/>
                <a:gd name="T16" fmla="*/ 42 w 146"/>
                <a:gd name="T17" fmla="*/ 33 h 189"/>
                <a:gd name="T18" fmla="*/ 31 w 146"/>
                <a:gd name="T19" fmla="*/ 5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89">
                  <a:moveTo>
                    <a:pt x="31" y="55"/>
                  </a:moveTo>
                  <a:lnTo>
                    <a:pt x="0" y="75"/>
                  </a:lnTo>
                  <a:lnTo>
                    <a:pt x="14" y="142"/>
                  </a:lnTo>
                  <a:lnTo>
                    <a:pt x="102" y="189"/>
                  </a:lnTo>
                  <a:lnTo>
                    <a:pt x="103" y="130"/>
                  </a:lnTo>
                  <a:lnTo>
                    <a:pt x="146" y="58"/>
                  </a:lnTo>
                  <a:lnTo>
                    <a:pt x="109" y="2"/>
                  </a:lnTo>
                  <a:lnTo>
                    <a:pt x="110" y="0"/>
                  </a:lnTo>
                  <a:lnTo>
                    <a:pt x="42" y="33"/>
                  </a:lnTo>
                  <a:lnTo>
                    <a:pt x="31" y="5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4" name="Freeform 13"/>
            <p:cNvSpPr>
              <a:spLocks/>
            </p:cNvSpPr>
            <p:nvPr/>
          </p:nvSpPr>
          <p:spPr bwMode="auto">
            <a:xfrm>
              <a:off x="3880" y="2975"/>
              <a:ext cx="810" cy="708"/>
            </a:xfrm>
            <a:custGeom>
              <a:avLst/>
              <a:gdLst>
                <a:gd name="T0" fmla="*/ 299 w 810"/>
                <a:gd name="T1" fmla="*/ 76 h 708"/>
                <a:gd name="T2" fmla="*/ 228 w 810"/>
                <a:gd name="T3" fmla="*/ 59 h 708"/>
                <a:gd name="T4" fmla="*/ 150 w 810"/>
                <a:gd name="T5" fmla="*/ 156 h 708"/>
                <a:gd name="T6" fmla="*/ 91 w 810"/>
                <a:gd name="T7" fmla="*/ 164 h 708"/>
                <a:gd name="T8" fmla="*/ 55 w 810"/>
                <a:gd name="T9" fmla="*/ 249 h 708"/>
                <a:gd name="T10" fmla="*/ 94 w 810"/>
                <a:gd name="T11" fmla="*/ 300 h 708"/>
                <a:gd name="T12" fmla="*/ 6 w 810"/>
                <a:gd name="T13" fmla="*/ 431 h 708"/>
                <a:gd name="T14" fmla="*/ 71 w 810"/>
                <a:gd name="T15" fmla="*/ 524 h 708"/>
                <a:gd name="T16" fmla="*/ 0 w 810"/>
                <a:gd name="T17" fmla="*/ 648 h 708"/>
                <a:gd name="T18" fmla="*/ 49 w 810"/>
                <a:gd name="T19" fmla="*/ 708 h 708"/>
                <a:gd name="T20" fmla="*/ 160 w 810"/>
                <a:gd name="T21" fmla="*/ 666 h 708"/>
                <a:gd name="T22" fmla="*/ 183 w 810"/>
                <a:gd name="T23" fmla="*/ 607 h 708"/>
                <a:gd name="T24" fmla="*/ 261 w 810"/>
                <a:gd name="T25" fmla="*/ 595 h 708"/>
                <a:gd name="T26" fmla="*/ 301 w 810"/>
                <a:gd name="T27" fmla="*/ 635 h 708"/>
                <a:gd name="T28" fmla="*/ 413 w 810"/>
                <a:gd name="T29" fmla="*/ 654 h 708"/>
                <a:gd name="T30" fmla="*/ 524 w 810"/>
                <a:gd name="T31" fmla="*/ 635 h 708"/>
                <a:gd name="T32" fmla="*/ 537 w 810"/>
                <a:gd name="T33" fmla="*/ 600 h 708"/>
                <a:gd name="T34" fmla="*/ 597 w 810"/>
                <a:gd name="T35" fmla="*/ 566 h 708"/>
                <a:gd name="T36" fmla="*/ 643 w 810"/>
                <a:gd name="T37" fmla="*/ 585 h 708"/>
                <a:gd name="T38" fmla="*/ 707 w 810"/>
                <a:gd name="T39" fmla="*/ 561 h 708"/>
                <a:gd name="T40" fmla="*/ 687 w 810"/>
                <a:gd name="T41" fmla="*/ 489 h 708"/>
                <a:gd name="T42" fmla="*/ 714 w 810"/>
                <a:gd name="T43" fmla="*/ 470 h 708"/>
                <a:gd name="T44" fmla="*/ 747 w 810"/>
                <a:gd name="T45" fmla="*/ 485 h 708"/>
                <a:gd name="T46" fmla="*/ 802 w 810"/>
                <a:gd name="T47" fmla="*/ 450 h 708"/>
                <a:gd name="T48" fmla="*/ 810 w 810"/>
                <a:gd name="T49" fmla="*/ 410 h 708"/>
                <a:gd name="T50" fmla="*/ 751 w 810"/>
                <a:gd name="T51" fmla="*/ 301 h 708"/>
                <a:gd name="T52" fmla="*/ 759 w 810"/>
                <a:gd name="T53" fmla="*/ 232 h 708"/>
                <a:gd name="T54" fmla="*/ 729 w 810"/>
                <a:gd name="T55" fmla="*/ 128 h 708"/>
                <a:gd name="T56" fmla="*/ 690 w 810"/>
                <a:gd name="T57" fmla="*/ 88 h 708"/>
                <a:gd name="T58" fmla="*/ 636 w 810"/>
                <a:gd name="T59" fmla="*/ 99 h 708"/>
                <a:gd name="T60" fmla="*/ 600 w 810"/>
                <a:gd name="T61" fmla="*/ 82 h 708"/>
                <a:gd name="T62" fmla="*/ 543 w 810"/>
                <a:gd name="T63" fmla="*/ 84 h 708"/>
                <a:gd name="T64" fmla="*/ 433 w 810"/>
                <a:gd name="T65" fmla="*/ 18 h 708"/>
                <a:gd name="T66" fmla="*/ 420 w 810"/>
                <a:gd name="T67" fmla="*/ 0 h 708"/>
                <a:gd name="T68" fmla="*/ 360 w 810"/>
                <a:gd name="T69" fmla="*/ 31 h 708"/>
                <a:gd name="T70" fmla="*/ 355 w 810"/>
                <a:gd name="T71" fmla="*/ 61 h 708"/>
                <a:gd name="T72" fmla="*/ 299 w 810"/>
                <a:gd name="T73" fmla="*/ 76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0" h="708">
                  <a:moveTo>
                    <a:pt x="299" y="76"/>
                  </a:moveTo>
                  <a:lnTo>
                    <a:pt x="228" y="59"/>
                  </a:lnTo>
                  <a:lnTo>
                    <a:pt x="150" y="156"/>
                  </a:lnTo>
                  <a:lnTo>
                    <a:pt x="91" y="164"/>
                  </a:lnTo>
                  <a:lnTo>
                    <a:pt x="55" y="249"/>
                  </a:lnTo>
                  <a:lnTo>
                    <a:pt x="94" y="300"/>
                  </a:lnTo>
                  <a:lnTo>
                    <a:pt x="6" y="431"/>
                  </a:lnTo>
                  <a:lnTo>
                    <a:pt x="71" y="524"/>
                  </a:lnTo>
                  <a:lnTo>
                    <a:pt x="0" y="648"/>
                  </a:lnTo>
                  <a:lnTo>
                    <a:pt x="49" y="708"/>
                  </a:lnTo>
                  <a:lnTo>
                    <a:pt x="160" y="666"/>
                  </a:lnTo>
                  <a:lnTo>
                    <a:pt x="183" y="607"/>
                  </a:lnTo>
                  <a:lnTo>
                    <a:pt x="261" y="595"/>
                  </a:lnTo>
                  <a:lnTo>
                    <a:pt x="301" y="635"/>
                  </a:lnTo>
                  <a:lnTo>
                    <a:pt x="413" y="654"/>
                  </a:lnTo>
                  <a:lnTo>
                    <a:pt x="524" y="635"/>
                  </a:lnTo>
                  <a:lnTo>
                    <a:pt x="537" y="600"/>
                  </a:lnTo>
                  <a:lnTo>
                    <a:pt x="597" y="566"/>
                  </a:lnTo>
                  <a:lnTo>
                    <a:pt x="643" y="585"/>
                  </a:lnTo>
                  <a:lnTo>
                    <a:pt x="707" y="561"/>
                  </a:lnTo>
                  <a:lnTo>
                    <a:pt x="687" y="489"/>
                  </a:lnTo>
                  <a:lnTo>
                    <a:pt x="714" y="470"/>
                  </a:lnTo>
                  <a:lnTo>
                    <a:pt x="747" y="485"/>
                  </a:lnTo>
                  <a:lnTo>
                    <a:pt x="802" y="450"/>
                  </a:lnTo>
                  <a:lnTo>
                    <a:pt x="810" y="410"/>
                  </a:lnTo>
                  <a:lnTo>
                    <a:pt x="751" y="301"/>
                  </a:lnTo>
                  <a:lnTo>
                    <a:pt x="759" y="232"/>
                  </a:lnTo>
                  <a:lnTo>
                    <a:pt x="729" y="128"/>
                  </a:lnTo>
                  <a:lnTo>
                    <a:pt x="690" y="88"/>
                  </a:lnTo>
                  <a:lnTo>
                    <a:pt x="636" y="99"/>
                  </a:lnTo>
                  <a:lnTo>
                    <a:pt x="600" y="82"/>
                  </a:lnTo>
                  <a:lnTo>
                    <a:pt x="543" y="84"/>
                  </a:lnTo>
                  <a:lnTo>
                    <a:pt x="433" y="18"/>
                  </a:lnTo>
                  <a:lnTo>
                    <a:pt x="420" y="0"/>
                  </a:lnTo>
                  <a:lnTo>
                    <a:pt x="360" y="31"/>
                  </a:lnTo>
                  <a:lnTo>
                    <a:pt x="355" y="61"/>
                  </a:lnTo>
                  <a:lnTo>
                    <a:pt x="299" y="76"/>
                  </a:lnTo>
                  <a:close/>
                </a:path>
              </a:pathLst>
            </a:custGeom>
            <a:solidFill>
              <a:srgbClr val="FFFC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5" name="Freeform 14"/>
            <p:cNvSpPr>
              <a:spLocks/>
            </p:cNvSpPr>
            <p:nvPr/>
          </p:nvSpPr>
          <p:spPr bwMode="auto">
            <a:xfrm>
              <a:off x="3880" y="2975"/>
              <a:ext cx="810" cy="708"/>
            </a:xfrm>
            <a:custGeom>
              <a:avLst/>
              <a:gdLst>
                <a:gd name="T0" fmla="*/ 299 w 810"/>
                <a:gd name="T1" fmla="*/ 76 h 708"/>
                <a:gd name="T2" fmla="*/ 228 w 810"/>
                <a:gd name="T3" fmla="*/ 59 h 708"/>
                <a:gd name="T4" fmla="*/ 150 w 810"/>
                <a:gd name="T5" fmla="*/ 156 h 708"/>
                <a:gd name="T6" fmla="*/ 91 w 810"/>
                <a:gd name="T7" fmla="*/ 164 h 708"/>
                <a:gd name="T8" fmla="*/ 55 w 810"/>
                <a:gd name="T9" fmla="*/ 249 h 708"/>
                <a:gd name="T10" fmla="*/ 94 w 810"/>
                <a:gd name="T11" fmla="*/ 300 h 708"/>
                <a:gd name="T12" fmla="*/ 6 w 810"/>
                <a:gd name="T13" fmla="*/ 431 h 708"/>
                <a:gd name="T14" fmla="*/ 71 w 810"/>
                <a:gd name="T15" fmla="*/ 524 h 708"/>
                <a:gd name="T16" fmla="*/ 0 w 810"/>
                <a:gd name="T17" fmla="*/ 648 h 708"/>
                <a:gd name="T18" fmla="*/ 49 w 810"/>
                <a:gd name="T19" fmla="*/ 708 h 708"/>
                <a:gd name="T20" fmla="*/ 160 w 810"/>
                <a:gd name="T21" fmla="*/ 666 h 708"/>
                <a:gd name="T22" fmla="*/ 183 w 810"/>
                <a:gd name="T23" fmla="*/ 607 h 708"/>
                <a:gd name="T24" fmla="*/ 261 w 810"/>
                <a:gd name="T25" fmla="*/ 595 h 708"/>
                <a:gd name="T26" fmla="*/ 301 w 810"/>
                <a:gd name="T27" fmla="*/ 635 h 708"/>
                <a:gd name="T28" fmla="*/ 413 w 810"/>
                <a:gd name="T29" fmla="*/ 654 h 708"/>
                <a:gd name="T30" fmla="*/ 524 w 810"/>
                <a:gd name="T31" fmla="*/ 635 h 708"/>
                <a:gd name="T32" fmla="*/ 537 w 810"/>
                <a:gd name="T33" fmla="*/ 600 h 708"/>
                <a:gd name="T34" fmla="*/ 597 w 810"/>
                <a:gd name="T35" fmla="*/ 566 h 708"/>
                <a:gd name="T36" fmla="*/ 643 w 810"/>
                <a:gd name="T37" fmla="*/ 585 h 708"/>
                <a:gd name="T38" fmla="*/ 707 w 810"/>
                <a:gd name="T39" fmla="*/ 561 h 708"/>
                <a:gd name="T40" fmla="*/ 687 w 810"/>
                <a:gd name="T41" fmla="*/ 489 h 708"/>
                <a:gd name="T42" fmla="*/ 714 w 810"/>
                <a:gd name="T43" fmla="*/ 470 h 708"/>
                <a:gd name="T44" fmla="*/ 747 w 810"/>
                <a:gd name="T45" fmla="*/ 485 h 708"/>
                <a:gd name="T46" fmla="*/ 802 w 810"/>
                <a:gd name="T47" fmla="*/ 450 h 708"/>
                <a:gd name="T48" fmla="*/ 810 w 810"/>
                <a:gd name="T49" fmla="*/ 410 h 708"/>
                <a:gd name="T50" fmla="*/ 751 w 810"/>
                <a:gd name="T51" fmla="*/ 301 h 708"/>
                <a:gd name="T52" fmla="*/ 759 w 810"/>
                <a:gd name="T53" fmla="*/ 232 h 708"/>
                <a:gd name="T54" fmla="*/ 729 w 810"/>
                <a:gd name="T55" fmla="*/ 128 h 708"/>
                <a:gd name="T56" fmla="*/ 690 w 810"/>
                <a:gd name="T57" fmla="*/ 88 h 708"/>
                <a:gd name="T58" fmla="*/ 636 w 810"/>
                <a:gd name="T59" fmla="*/ 99 h 708"/>
                <a:gd name="T60" fmla="*/ 600 w 810"/>
                <a:gd name="T61" fmla="*/ 82 h 708"/>
                <a:gd name="T62" fmla="*/ 543 w 810"/>
                <a:gd name="T63" fmla="*/ 84 h 708"/>
                <a:gd name="T64" fmla="*/ 433 w 810"/>
                <a:gd name="T65" fmla="*/ 18 h 708"/>
                <a:gd name="T66" fmla="*/ 420 w 810"/>
                <a:gd name="T67" fmla="*/ 0 h 708"/>
                <a:gd name="T68" fmla="*/ 360 w 810"/>
                <a:gd name="T69" fmla="*/ 31 h 708"/>
                <a:gd name="T70" fmla="*/ 355 w 810"/>
                <a:gd name="T71" fmla="*/ 61 h 708"/>
                <a:gd name="T72" fmla="*/ 299 w 810"/>
                <a:gd name="T73" fmla="*/ 76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0" h="708">
                  <a:moveTo>
                    <a:pt x="299" y="76"/>
                  </a:moveTo>
                  <a:lnTo>
                    <a:pt x="228" y="59"/>
                  </a:lnTo>
                  <a:lnTo>
                    <a:pt x="150" y="156"/>
                  </a:lnTo>
                  <a:lnTo>
                    <a:pt x="91" y="164"/>
                  </a:lnTo>
                  <a:lnTo>
                    <a:pt x="55" y="249"/>
                  </a:lnTo>
                  <a:lnTo>
                    <a:pt x="94" y="300"/>
                  </a:lnTo>
                  <a:lnTo>
                    <a:pt x="6" y="431"/>
                  </a:lnTo>
                  <a:lnTo>
                    <a:pt x="71" y="524"/>
                  </a:lnTo>
                  <a:lnTo>
                    <a:pt x="0" y="648"/>
                  </a:lnTo>
                  <a:lnTo>
                    <a:pt x="49" y="708"/>
                  </a:lnTo>
                  <a:lnTo>
                    <a:pt x="160" y="666"/>
                  </a:lnTo>
                  <a:lnTo>
                    <a:pt x="183" y="607"/>
                  </a:lnTo>
                  <a:lnTo>
                    <a:pt x="261" y="595"/>
                  </a:lnTo>
                  <a:lnTo>
                    <a:pt x="301" y="635"/>
                  </a:lnTo>
                  <a:lnTo>
                    <a:pt x="413" y="654"/>
                  </a:lnTo>
                  <a:lnTo>
                    <a:pt x="524" y="635"/>
                  </a:lnTo>
                  <a:lnTo>
                    <a:pt x="537" y="600"/>
                  </a:lnTo>
                  <a:lnTo>
                    <a:pt x="597" y="566"/>
                  </a:lnTo>
                  <a:lnTo>
                    <a:pt x="643" y="585"/>
                  </a:lnTo>
                  <a:lnTo>
                    <a:pt x="707" y="561"/>
                  </a:lnTo>
                  <a:lnTo>
                    <a:pt x="687" y="489"/>
                  </a:lnTo>
                  <a:lnTo>
                    <a:pt x="714" y="470"/>
                  </a:lnTo>
                  <a:lnTo>
                    <a:pt x="747" y="485"/>
                  </a:lnTo>
                  <a:lnTo>
                    <a:pt x="802" y="450"/>
                  </a:lnTo>
                  <a:lnTo>
                    <a:pt x="810" y="410"/>
                  </a:lnTo>
                  <a:lnTo>
                    <a:pt x="751" y="301"/>
                  </a:lnTo>
                  <a:lnTo>
                    <a:pt x="759" y="232"/>
                  </a:lnTo>
                  <a:lnTo>
                    <a:pt x="729" y="128"/>
                  </a:lnTo>
                  <a:lnTo>
                    <a:pt x="690" y="88"/>
                  </a:lnTo>
                  <a:lnTo>
                    <a:pt x="636" y="99"/>
                  </a:lnTo>
                  <a:lnTo>
                    <a:pt x="600" y="82"/>
                  </a:lnTo>
                  <a:lnTo>
                    <a:pt x="543" y="84"/>
                  </a:lnTo>
                  <a:lnTo>
                    <a:pt x="433" y="18"/>
                  </a:lnTo>
                  <a:lnTo>
                    <a:pt x="420" y="0"/>
                  </a:lnTo>
                  <a:lnTo>
                    <a:pt x="360" y="31"/>
                  </a:lnTo>
                  <a:lnTo>
                    <a:pt x="355" y="61"/>
                  </a:lnTo>
                  <a:lnTo>
                    <a:pt x="299" y="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6" name="Line 15"/>
            <p:cNvSpPr>
              <a:spLocks noChangeShapeType="1"/>
            </p:cNvSpPr>
            <p:nvPr/>
          </p:nvSpPr>
          <p:spPr bwMode="auto">
            <a:xfrm>
              <a:off x="4354" y="310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7" name="Line 16"/>
            <p:cNvSpPr>
              <a:spLocks noChangeShapeType="1"/>
            </p:cNvSpPr>
            <p:nvPr/>
          </p:nvSpPr>
          <p:spPr bwMode="auto">
            <a:xfrm>
              <a:off x="4354" y="310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8" name="Freeform 17"/>
            <p:cNvSpPr>
              <a:spLocks/>
            </p:cNvSpPr>
            <p:nvPr/>
          </p:nvSpPr>
          <p:spPr bwMode="auto">
            <a:xfrm>
              <a:off x="4226" y="3074"/>
              <a:ext cx="162" cy="127"/>
            </a:xfrm>
            <a:custGeom>
              <a:avLst/>
              <a:gdLst>
                <a:gd name="T0" fmla="*/ 0 w 162"/>
                <a:gd name="T1" fmla="*/ 32 h 127"/>
                <a:gd name="T2" fmla="*/ 41 w 162"/>
                <a:gd name="T3" fmla="*/ 0 h 127"/>
                <a:gd name="T4" fmla="*/ 109 w 162"/>
                <a:gd name="T5" fmla="*/ 0 h 127"/>
                <a:gd name="T6" fmla="*/ 128 w 162"/>
                <a:gd name="T7" fmla="*/ 32 h 127"/>
                <a:gd name="T8" fmla="*/ 162 w 162"/>
                <a:gd name="T9" fmla="*/ 54 h 127"/>
                <a:gd name="T10" fmla="*/ 119 w 162"/>
                <a:gd name="T11" fmla="*/ 127 h 127"/>
                <a:gd name="T12" fmla="*/ 80 w 162"/>
                <a:gd name="T13" fmla="*/ 116 h 127"/>
                <a:gd name="T14" fmla="*/ 44 w 162"/>
                <a:gd name="T15" fmla="*/ 127 h 127"/>
                <a:gd name="T16" fmla="*/ 44 w 162"/>
                <a:gd name="T17" fmla="*/ 127 h 127"/>
                <a:gd name="T18" fmla="*/ 0 w 162"/>
                <a:gd name="T19" fmla="*/ 104 h 127"/>
                <a:gd name="T20" fmla="*/ 0 w 162"/>
                <a:gd name="T21" fmla="*/ 3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2" h="127">
                  <a:moveTo>
                    <a:pt x="0" y="32"/>
                  </a:moveTo>
                  <a:lnTo>
                    <a:pt x="41" y="0"/>
                  </a:lnTo>
                  <a:lnTo>
                    <a:pt x="109" y="0"/>
                  </a:lnTo>
                  <a:lnTo>
                    <a:pt x="128" y="32"/>
                  </a:lnTo>
                  <a:lnTo>
                    <a:pt x="162" y="54"/>
                  </a:lnTo>
                  <a:lnTo>
                    <a:pt x="119" y="127"/>
                  </a:lnTo>
                  <a:lnTo>
                    <a:pt x="80" y="116"/>
                  </a:lnTo>
                  <a:lnTo>
                    <a:pt x="44" y="127"/>
                  </a:lnTo>
                  <a:lnTo>
                    <a:pt x="44" y="127"/>
                  </a:lnTo>
                  <a:lnTo>
                    <a:pt x="0" y="10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FC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" name="Freeform 18"/>
            <p:cNvSpPr>
              <a:spLocks/>
            </p:cNvSpPr>
            <p:nvPr/>
          </p:nvSpPr>
          <p:spPr bwMode="auto">
            <a:xfrm>
              <a:off x="4250" y="1832"/>
              <a:ext cx="205" cy="148"/>
            </a:xfrm>
            <a:custGeom>
              <a:avLst/>
              <a:gdLst>
                <a:gd name="T0" fmla="*/ 76 w 205"/>
                <a:gd name="T1" fmla="*/ 135 h 148"/>
                <a:gd name="T2" fmla="*/ 131 w 205"/>
                <a:gd name="T3" fmla="*/ 148 h 148"/>
                <a:gd name="T4" fmla="*/ 180 w 205"/>
                <a:gd name="T5" fmla="*/ 134 h 148"/>
                <a:gd name="T6" fmla="*/ 205 w 205"/>
                <a:gd name="T7" fmla="*/ 86 h 148"/>
                <a:gd name="T8" fmla="*/ 160 w 205"/>
                <a:gd name="T9" fmla="*/ 0 h 148"/>
                <a:gd name="T10" fmla="*/ 79 w 205"/>
                <a:gd name="T11" fmla="*/ 0 h 148"/>
                <a:gd name="T12" fmla="*/ 63 w 205"/>
                <a:gd name="T13" fmla="*/ 44 h 148"/>
                <a:gd name="T14" fmla="*/ 0 w 205"/>
                <a:gd name="T15" fmla="*/ 29 h 148"/>
                <a:gd name="T16" fmla="*/ 41 w 205"/>
                <a:gd name="T17" fmla="*/ 113 h 148"/>
                <a:gd name="T18" fmla="*/ 76 w 205"/>
                <a:gd name="T19" fmla="*/ 13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148">
                  <a:moveTo>
                    <a:pt x="76" y="135"/>
                  </a:moveTo>
                  <a:lnTo>
                    <a:pt x="131" y="148"/>
                  </a:lnTo>
                  <a:lnTo>
                    <a:pt x="180" y="134"/>
                  </a:lnTo>
                  <a:lnTo>
                    <a:pt x="205" y="86"/>
                  </a:lnTo>
                  <a:lnTo>
                    <a:pt x="160" y="0"/>
                  </a:lnTo>
                  <a:lnTo>
                    <a:pt x="79" y="0"/>
                  </a:lnTo>
                  <a:lnTo>
                    <a:pt x="63" y="44"/>
                  </a:lnTo>
                  <a:lnTo>
                    <a:pt x="0" y="29"/>
                  </a:lnTo>
                  <a:lnTo>
                    <a:pt x="41" y="113"/>
                  </a:lnTo>
                  <a:lnTo>
                    <a:pt x="76" y="13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0" name="Freeform 19"/>
            <p:cNvSpPr>
              <a:spLocks/>
            </p:cNvSpPr>
            <p:nvPr/>
          </p:nvSpPr>
          <p:spPr bwMode="auto">
            <a:xfrm>
              <a:off x="4570" y="2760"/>
              <a:ext cx="609" cy="644"/>
            </a:xfrm>
            <a:custGeom>
              <a:avLst/>
              <a:gdLst>
                <a:gd name="T0" fmla="*/ 357 w 609"/>
                <a:gd name="T1" fmla="*/ 471 h 644"/>
                <a:gd name="T2" fmla="*/ 339 w 609"/>
                <a:gd name="T3" fmla="*/ 437 h 644"/>
                <a:gd name="T4" fmla="*/ 410 w 609"/>
                <a:gd name="T5" fmla="*/ 380 h 644"/>
                <a:gd name="T6" fmla="*/ 461 w 609"/>
                <a:gd name="T7" fmla="*/ 380 h 644"/>
                <a:gd name="T8" fmla="*/ 515 w 609"/>
                <a:gd name="T9" fmla="*/ 320 h 644"/>
                <a:gd name="T10" fmla="*/ 569 w 609"/>
                <a:gd name="T11" fmla="*/ 306 h 644"/>
                <a:gd name="T12" fmla="*/ 609 w 609"/>
                <a:gd name="T13" fmla="*/ 254 h 644"/>
                <a:gd name="T14" fmla="*/ 566 w 609"/>
                <a:gd name="T15" fmla="*/ 236 h 644"/>
                <a:gd name="T16" fmla="*/ 536 w 609"/>
                <a:gd name="T17" fmla="*/ 198 h 644"/>
                <a:gd name="T18" fmla="*/ 546 w 609"/>
                <a:gd name="T19" fmla="*/ 146 h 644"/>
                <a:gd name="T20" fmla="*/ 493 w 609"/>
                <a:gd name="T21" fmla="*/ 135 h 644"/>
                <a:gd name="T22" fmla="*/ 443 w 609"/>
                <a:gd name="T23" fmla="*/ 154 h 644"/>
                <a:gd name="T24" fmla="*/ 394 w 609"/>
                <a:gd name="T25" fmla="*/ 139 h 644"/>
                <a:gd name="T26" fmla="*/ 228 w 609"/>
                <a:gd name="T27" fmla="*/ 127 h 644"/>
                <a:gd name="T28" fmla="*/ 162 w 609"/>
                <a:gd name="T29" fmla="*/ 68 h 644"/>
                <a:gd name="T30" fmla="*/ 122 w 609"/>
                <a:gd name="T31" fmla="*/ 0 h 644"/>
                <a:gd name="T32" fmla="*/ 30 w 609"/>
                <a:gd name="T33" fmla="*/ 72 h 644"/>
                <a:gd name="T34" fmla="*/ 46 w 609"/>
                <a:gd name="T35" fmla="*/ 139 h 644"/>
                <a:gd name="T36" fmla="*/ 30 w 609"/>
                <a:gd name="T37" fmla="*/ 193 h 644"/>
                <a:gd name="T38" fmla="*/ 30 w 609"/>
                <a:gd name="T39" fmla="*/ 264 h 644"/>
                <a:gd name="T40" fmla="*/ 0 w 609"/>
                <a:gd name="T41" fmla="*/ 303 h 644"/>
                <a:gd name="T42" fmla="*/ 39 w 609"/>
                <a:gd name="T43" fmla="*/ 343 h 644"/>
                <a:gd name="T44" fmla="*/ 69 w 609"/>
                <a:gd name="T45" fmla="*/ 447 h 644"/>
                <a:gd name="T46" fmla="*/ 61 w 609"/>
                <a:gd name="T47" fmla="*/ 516 h 644"/>
                <a:gd name="T48" fmla="*/ 120 w 609"/>
                <a:gd name="T49" fmla="*/ 625 h 644"/>
                <a:gd name="T50" fmla="*/ 146 w 609"/>
                <a:gd name="T51" fmla="*/ 621 h 644"/>
                <a:gd name="T52" fmla="*/ 181 w 609"/>
                <a:gd name="T53" fmla="*/ 644 h 644"/>
                <a:gd name="T54" fmla="*/ 244 w 609"/>
                <a:gd name="T55" fmla="*/ 628 h 644"/>
                <a:gd name="T56" fmla="*/ 254 w 609"/>
                <a:gd name="T57" fmla="*/ 595 h 644"/>
                <a:gd name="T58" fmla="*/ 294 w 609"/>
                <a:gd name="T59" fmla="*/ 586 h 644"/>
                <a:gd name="T60" fmla="*/ 380 w 609"/>
                <a:gd name="T61" fmla="*/ 613 h 644"/>
                <a:gd name="T62" fmla="*/ 485 w 609"/>
                <a:gd name="T63" fmla="*/ 515 h 644"/>
                <a:gd name="T64" fmla="*/ 471 w 609"/>
                <a:gd name="T65" fmla="*/ 474 h 644"/>
                <a:gd name="T66" fmla="*/ 430 w 609"/>
                <a:gd name="T67" fmla="*/ 453 h 644"/>
                <a:gd name="T68" fmla="*/ 357 w 609"/>
                <a:gd name="T69" fmla="*/ 471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09" h="644">
                  <a:moveTo>
                    <a:pt x="357" y="471"/>
                  </a:moveTo>
                  <a:lnTo>
                    <a:pt x="339" y="437"/>
                  </a:lnTo>
                  <a:lnTo>
                    <a:pt x="410" y="380"/>
                  </a:lnTo>
                  <a:lnTo>
                    <a:pt x="461" y="380"/>
                  </a:lnTo>
                  <a:lnTo>
                    <a:pt x="515" y="320"/>
                  </a:lnTo>
                  <a:lnTo>
                    <a:pt x="569" y="306"/>
                  </a:lnTo>
                  <a:lnTo>
                    <a:pt x="609" y="254"/>
                  </a:lnTo>
                  <a:lnTo>
                    <a:pt x="566" y="236"/>
                  </a:lnTo>
                  <a:lnTo>
                    <a:pt x="536" y="198"/>
                  </a:lnTo>
                  <a:lnTo>
                    <a:pt x="546" y="146"/>
                  </a:lnTo>
                  <a:lnTo>
                    <a:pt x="493" y="135"/>
                  </a:lnTo>
                  <a:lnTo>
                    <a:pt x="443" y="154"/>
                  </a:lnTo>
                  <a:lnTo>
                    <a:pt x="394" y="139"/>
                  </a:lnTo>
                  <a:lnTo>
                    <a:pt x="228" y="127"/>
                  </a:lnTo>
                  <a:lnTo>
                    <a:pt x="162" y="68"/>
                  </a:lnTo>
                  <a:lnTo>
                    <a:pt x="122" y="0"/>
                  </a:lnTo>
                  <a:lnTo>
                    <a:pt x="30" y="72"/>
                  </a:lnTo>
                  <a:lnTo>
                    <a:pt x="46" y="139"/>
                  </a:lnTo>
                  <a:lnTo>
                    <a:pt x="30" y="193"/>
                  </a:lnTo>
                  <a:lnTo>
                    <a:pt x="30" y="264"/>
                  </a:lnTo>
                  <a:lnTo>
                    <a:pt x="0" y="303"/>
                  </a:lnTo>
                  <a:lnTo>
                    <a:pt x="39" y="343"/>
                  </a:lnTo>
                  <a:lnTo>
                    <a:pt x="69" y="447"/>
                  </a:lnTo>
                  <a:lnTo>
                    <a:pt x="61" y="516"/>
                  </a:lnTo>
                  <a:lnTo>
                    <a:pt x="120" y="625"/>
                  </a:lnTo>
                  <a:lnTo>
                    <a:pt x="146" y="621"/>
                  </a:lnTo>
                  <a:lnTo>
                    <a:pt x="181" y="644"/>
                  </a:lnTo>
                  <a:lnTo>
                    <a:pt x="244" y="628"/>
                  </a:lnTo>
                  <a:lnTo>
                    <a:pt x="254" y="595"/>
                  </a:lnTo>
                  <a:lnTo>
                    <a:pt x="294" y="586"/>
                  </a:lnTo>
                  <a:lnTo>
                    <a:pt x="380" y="613"/>
                  </a:lnTo>
                  <a:lnTo>
                    <a:pt x="485" y="515"/>
                  </a:lnTo>
                  <a:lnTo>
                    <a:pt x="471" y="474"/>
                  </a:lnTo>
                  <a:lnTo>
                    <a:pt x="430" y="453"/>
                  </a:lnTo>
                  <a:lnTo>
                    <a:pt x="357" y="471"/>
                  </a:lnTo>
                  <a:close/>
                </a:path>
              </a:pathLst>
            </a:custGeom>
            <a:solidFill>
              <a:srgbClr val="7030A0">
                <a:alpha val="11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2" name="Freeform 20"/>
            <p:cNvSpPr>
              <a:spLocks/>
            </p:cNvSpPr>
            <p:nvPr/>
          </p:nvSpPr>
          <p:spPr bwMode="auto">
            <a:xfrm>
              <a:off x="4909" y="3014"/>
              <a:ext cx="342" cy="220"/>
            </a:xfrm>
            <a:custGeom>
              <a:avLst/>
              <a:gdLst>
                <a:gd name="T0" fmla="*/ 270 w 342"/>
                <a:gd name="T1" fmla="*/ 0 h 220"/>
                <a:gd name="T2" fmla="*/ 230 w 342"/>
                <a:gd name="T3" fmla="*/ 52 h 220"/>
                <a:gd name="T4" fmla="*/ 176 w 342"/>
                <a:gd name="T5" fmla="*/ 66 h 220"/>
                <a:gd name="T6" fmla="*/ 122 w 342"/>
                <a:gd name="T7" fmla="*/ 126 h 220"/>
                <a:gd name="T8" fmla="*/ 71 w 342"/>
                <a:gd name="T9" fmla="*/ 126 h 220"/>
                <a:gd name="T10" fmla="*/ 0 w 342"/>
                <a:gd name="T11" fmla="*/ 183 h 220"/>
                <a:gd name="T12" fmla="*/ 18 w 342"/>
                <a:gd name="T13" fmla="*/ 217 h 220"/>
                <a:gd name="T14" fmla="*/ 91 w 342"/>
                <a:gd name="T15" fmla="*/ 199 h 220"/>
                <a:gd name="T16" fmla="*/ 132 w 342"/>
                <a:gd name="T17" fmla="*/ 220 h 220"/>
                <a:gd name="T18" fmla="*/ 342 w 342"/>
                <a:gd name="T19" fmla="*/ 45 h 220"/>
                <a:gd name="T20" fmla="*/ 287 w 342"/>
                <a:gd name="T21" fmla="*/ 26 h 220"/>
                <a:gd name="T22" fmla="*/ 270 w 342"/>
                <a:gd name="T2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2" h="220">
                  <a:moveTo>
                    <a:pt x="270" y="0"/>
                  </a:moveTo>
                  <a:lnTo>
                    <a:pt x="230" y="52"/>
                  </a:lnTo>
                  <a:lnTo>
                    <a:pt x="176" y="66"/>
                  </a:lnTo>
                  <a:lnTo>
                    <a:pt x="122" y="126"/>
                  </a:lnTo>
                  <a:lnTo>
                    <a:pt x="71" y="126"/>
                  </a:lnTo>
                  <a:lnTo>
                    <a:pt x="0" y="183"/>
                  </a:lnTo>
                  <a:lnTo>
                    <a:pt x="18" y="217"/>
                  </a:lnTo>
                  <a:lnTo>
                    <a:pt x="91" y="199"/>
                  </a:lnTo>
                  <a:lnTo>
                    <a:pt x="132" y="220"/>
                  </a:lnTo>
                  <a:lnTo>
                    <a:pt x="342" y="45"/>
                  </a:lnTo>
                  <a:lnTo>
                    <a:pt x="287" y="2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7030A0">
                <a:alpha val="11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3" name="Freeform 21"/>
            <p:cNvSpPr>
              <a:spLocks/>
            </p:cNvSpPr>
            <p:nvPr/>
          </p:nvSpPr>
          <p:spPr bwMode="auto">
            <a:xfrm>
              <a:off x="5106" y="2836"/>
              <a:ext cx="200" cy="223"/>
            </a:xfrm>
            <a:custGeom>
              <a:avLst/>
              <a:gdLst>
                <a:gd name="T0" fmla="*/ 177 w 264"/>
                <a:gd name="T1" fmla="*/ 38 h 295"/>
                <a:gd name="T2" fmla="*/ 130 w 264"/>
                <a:gd name="T3" fmla="*/ 58 h 295"/>
                <a:gd name="T4" fmla="*/ 85 w 264"/>
                <a:gd name="T5" fmla="*/ 0 h 295"/>
                <a:gd name="T6" fmla="*/ 14 w 264"/>
                <a:gd name="T7" fmla="*/ 93 h 295"/>
                <a:gd name="T8" fmla="*/ 0 w 264"/>
                <a:gd name="T9" fmla="*/ 162 h 295"/>
                <a:gd name="T10" fmla="*/ 40 w 264"/>
                <a:gd name="T11" fmla="*/ 212 h 295"/>
                <a:gd name="T12" fmla="*/ 96 w 264"/>
                <a:gd name="T13" fmla="*/ 235 h 295"/>
                <a:gd name="T14" fmla="*/ 119 w 264"/>
                <a:gd name="T15" fmla="*/ 270 h 295"/>
                <a:gd name="T16" fmla="*/ 191 w 264"/>
                <a:gd name="T17" fmla="*/ 295 h 295"/>
                <a:gd name="T18" fmla="*/ 264 w 264"/>
                <a:gd name="T19" fmla="*/ 58 h 295"/>
                <a:gd name="T20" fmla="*/ 177 w 264"/>
                <a:gd name="T21" fmla="*/ 38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4" h="295">
                  <a:moveTo>
                    <a:pt x="177" y="38"/>
                  </a:moveTo>
                  <a:cubicBezTo>
                    <a:pt x="130" y="58"/>
                    <a:pt x="130" y="58"/>
                    <a:pt x="130" y="58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40" y="212"/>
                    <a:pt x="40" y="212"/>
                    <a:pt x="40" y="212"/>
                  </a:cubicBezTo>
                  <a:cubicBezTo>
                    <a:pt x="96" y="235"/>
                    <a:pt x="96" y="235"/>
                    <a:pt x="96" y="235"/>
                  </a:cubicBezTo>
                  <a:cubicBezTo>
                    <a:pt x="119" y="270"/>
                    <a:pt x="119" y="270"/>
                    <a:pt x="119" y="270"/>
                  </a:cubicBezTo>
                  <a:cubicBezTo>
                    <a:pt x="191" y="295"/>
                    <a:pt x="191" y="295"/>
                    <a:pt x="191" y="295"/>
                  </a:cubicBezTo>
                  <a:cubicBezTo>
                    <a:pt x="264" y="58"/>
                    <a:pt x="264" y="58"/>
                    <a:pt x="264" y="58"/>
                  </a:cubicBezTo>
                  <a:cubicBezTo>
                    <a:pt x="264" y="58"/>
                    <a:pt x="181" y="36"/>
                    <a:pt x="177" y="38"/>
                  </a:cubicBezTo>
                  <a:close/>
                </a:path>
              </a:pathLst>
            </a:custGeom>
            <a:solidFill>
              <a:srgbClr val="7030A0">
                <a:alpha val="11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4" name="Freeform 22"/>
            <p:cNvSpPr>
              <a:spLocks/>
            </p:cNvSpPr>
            <p:nvPr/>
          </p:nvSpPr>
          <p:spPr bwMode="auto">
            <a:xfrm>
              <a:off x="4822" y="2691"/>
              <a:ext cx="199" cy="208"/>
            </a:xfrm>
            <a:custGeom>
              <a:avLst/>
              <a:gdLst>
                <a:gd name="T0" fmla="*/ 161 w 199"/>
                <a:gd name="T1" fmla="*/ 104 h 208"/>
                <a:gd name="T2" fmla="*/ 199 w 199"/>
                <a:gd name="T3" fmla="*/ 38 h 208"/>
                <a:gd name="T4" fmla="*/ 142 w 199"/>
                <a:gd name="T5" fmla="*/ 0 h 208"/>
                <a:gd name="T6" fmla="*/ 101 w 199"/>
                <a:gd name="T7" fmla="*/ 16 h 208"/>
                <a:gd name="T8" fmla="*/ 77 w 199"/>
                <a:gd name="T9" fmla="*/ 43 h 208"/>
                <a:gd name="T10" fmla="*/ 35 w 199"/>
                <a:gd name="T11" fmla="*/ 43 h 208"/>
                <a:gd name="T12" fmla="*/ 35 w 199"/>
                <a:gd name="T13" fmla="*/ 151 h 208"/>
                <a:gd name="T14" fmla="*/ 0 w 199"/>
                <a:gd name="T15" fmla="*/ 198 h 208"/>
                <a:gd name="T16" fmla="*/ 142 w 199"/>
                <a:gd name="T17" fmla="*/ 208 h 208"/>
                <a:gd name="T18" fmla="*/ 171 w 199"/>
                <a:gd name="T19" fmla="*/ 136 h 208"/>
                <a:gd name="T20" fmla="*/ 161 w 199"/>
                <a:gd name="T21" fmla="*/ 10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9" h="208">
                  <a:moveTo>
                    <a:pt x="161" y="104"/>
                  </a:moveTo>
                  <a:lnTo>
                    <a:pt x="199" y="38"/>
                  </a:lnTo>
                  <a:lnTo>
                    <a:pt x="142" y="0"/>
                  </a:lnTo>
                  <a:lnTo>
                    <a:pt x="101" y="16"/>
                  </a:lnTo>
                  <a:lnTo>
                    <a:pt x="77" y="43"/>
                  </a:lnTo>
                  <a:lnTo>
                    <a:pt x="35" y="43"/>
                  </a:lnTo>
                  <a:lnTo>
                    <a:pt x="35" y="151"/>
                  </a:lnTo>
                  <a:lnTo>
                    <a:pt x="0" y="198"/>
                  </a:lnTo>
                  <a:lnTo>
                    <a:pt x="142" y="208"/>
                  </a:lnTo>
                  <a:lnTo>
                    <a:pt x="171" y="136"/>
                  </a:lnTo>
                  <a:lnTo>
                    <a:pt x="161" y="104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5" name="Freeform 23"/>
            <p:cNvSpPr>
              <a:spLocks/>
            </p:cNvSpPr>
            <p:nvPr/>
          </p:nvSpPr>
          <p:spPr bwMode="auto">
            <a:xfrm>
              <a:off x="4663" y="2003"/>
              <a:ext cx="676" cy="911"/>
            </a:xfrm>
            <a:custGeom>
              <a:avLst/>
              <a:gdLst>
                <a:gd name="T0" fmla="*/ 796 w 891"/>
                <a:gd name="T1" fmla="*/ 870 h 1202"/>
                <a:gd name="T2" fmla="*/ 787 w 891"/>
                <a:gd name="T3" fmla="*/ 568 h 1202"/>
                <a:gd name="T4" fmla="*/ 823 w 891"/>
                <a:gd name="T5" fmla="*/ 376 h 1202"/>
                <a:gd name="T6" fmla="*/ 739 w 891"/>
                <a:gd name="T7" fmla="*/ 0 h 1202"/>
                <a:gd name="T8" fmla="*/ 627 w 891"/>
                <a:gd name="T9" fmla="*/ 171 h 1202"/>
                <a:gd name="T10" fmla="*/ 546 w 891"/>
                <a:gd name="T11" fmla="*/ 155 h 1202"/>
                <a:gd name="T12" fmla="*/ 442 w 891"/>
                <a:gd name="T13" fmla="*/ 168 h 1202"/>
                <a:gd name="T14" fmla="*/ 413 w 891"/>
                <a:gd name="T15" fmla="*/ 209 h 1202"/>
                <a:gd name="T16" fmla="*/ 311 w 891"/>
                <a:gd name="T17" fmla="*/ 347 h 1202"/>
                <a:gd name="T18" fmla="*/ 165 w 891"/>
                <a:gd name="T19" fmla="*/ 334 h 1202"/>
                <a:gd name="T20" fmla="*/ 12 w 891"/>
                <a:gd name="T21" fmla="*/ 526 h 1202"/>
                <a:gd name="T22" fmla="*/ 54 w 891"/>
                <a:gd name="T23" fmla="*/ 562 h 1202"/>
                <a:gd name="T24" fmla="*/ 35 w 891"/>
                <a:gd name="T25" fmla="*/ 624 h 1202"/>
                <a:gd name="T26" fmla="*/ 0 w 891"/>
                <a:gd name="T27" fmla="*/ 640 h 1202"/>
                <a:gd name="T28" fmla="*/ 0 w 891"/>
                <a:gd name="T29" fmla="*/ 694 h 1202"/>
                <a:gd name="T30" fmla="*/ 129 w 891"/>
                <a:gd name="T31" fmla="*/ 731 h 1202"/>
                <a:gd name="T32" fmla="*/ 110 w 891"/>
                <a:gd name="T33" fmla="*/ 838 h 1202"/>
                <a:gd name="T34" fmla="*/ 37 w 891"/>
                <a:gd name="T35" fmla="*/ 902 h 1202"/>
                <a:gd name="T36" fmla="*/ 39 w 891"/>
                <a:gd name="T37" fmla="*/ 998 h 1202"/>
                <a:gd name="T38" fmla="*/ 92 w 891"/>
                <a:gd name="T39" fmla="*/ 1088 h 1202"/>
                <a:gd name="T40" fmla="*/ 179 w 891"/>
                <a:gd name="T41" fmla="*/ 1166 h 1202"/>
                <a:gd name="T42" fmla="*/ 210 w 891"/>
                <a:gd name="T43" fmla="*/ 1168 h 1202"/>
                <a:gd name="T44" fmla="*/ 256 w 891"/>
                <a:gd name="T45" fmla="*/ 1106 h 1202"/>
                <a:gd name="T46" fmla="*/ 256 w 891"/>
                <a:gd name="T47" fmla="*/ 964 h 1202"/>
                <a:gd name="T48" fmla="*/ 312 w 891"/>
                <a:gd name="T49" fmla="*/ 964 h 1202"/>
                <a:gd name="T50" fmla="*/ 343 w 891"/>
                <a:gd name="T51" fmla="*/ 929 h 1202"/>
                <a:gd name="T52" fmla="*/ 397 w 891"/>
                <a:gd name="T53" fmla="*/ 907 h 1202"/>
                <a:gd name="T54" fmla="*/ 472 w 891"/>
                <a:gd name="T55" fmla="*/ 958 h 1202"/>
                <a:gd name="T56" fmla="*/ 422 w 891"/>
                <a:gd name="T57" fmla="*/ 1045 h 1202"/>
                <a:gd name="T58" fmla="*/ 436 w 891"/>
                <a:gd name="T59" fmla="*/ 1087 h 1202"/>
                <a:gd name="T60" fmla="*/ 397 w 891"/>
                <a:gd name="T61" fmla="*/ 1181 h 1202"/>
                <a:gd name="T62" fmla="*/ 462 w 891"/>
                <a:gd name="T63" fmla="*/ 1202 h 1202"/>
                <a:gd name="T64" fmla="*/ 528 w 891"/>
                <a:gd name="T65" fmla="*/ 1176 h 1202"/>
                <a:gd name="T66" fmla="*/ 598 w 891"/>
                <a:gd name="T67" fmla="*/ 1191 h 1202"/>
                <a:gd name="T68" fmla="*/ 669 w 891"/>
                <a:gd name="T69" fmla="*/ 1098 h 1202"/>
                <a:gd name="T70" fmla="*/ 714 w 891"/>
                <a:gd name="T71" fmla="*/ 1156 h 1202"/>
                <a:gd name="T72" fmla="*/ 761 w 891"/>
                <a:gd name="T73" fmla="*/ 1136 h 1202"/>
                <a:gd name="T74" fmla="*/ 848 w 891"/>
                <a:gd name="T75" fmla="*/ 1156 h 1202"/>
                <a:gd name="T76" fmla="*/ 891 w 891"/>
                <a:gd name="T77" fmla="*/ 807 h 1202"/>
                <a:gd name="T78" fmla="*/ 796 w 891"/>
                <a:gd name="T79" fmla="*/ 87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91" h="1202">
                  <a:moveTo>
                    <a:pt x="796" y="870"/>
                  </a:moveTo>
                  <a:cubicBezTo>
                    <a:pt x="787" y="568"/>
                    <a:pt x="787" y="568"/>
                    <a:pt x="787" y="568"/>
                  </a:cubicBezTo>
                  <a:cubicBezTo>
                    <a:pt x="823" y="376"/>
                    <a:pt x="823" y="376"/>
                    <a:pt x="823" y="376"/>
                  </a:cubicBezTo>
                  <a:cubicBezTo>
                    <a:pt x="739" y="0"/>
                    <a:pt x="739" y="0"/>
                    <a:pt x="739" y="0"/>
                  </a:cubicBezTo>
                  <a:cubicBezTo>
                    <a:pt x="627" y="171"/>
                    <a:pt x="627" y="171"/>
                    <a:pt x="627" y="171"/>
                  </a:cubicBezTo>
                  <a:cubicBezTo>
                    <a:pt x="546" y="155"/>
                    <a:pt x="546" y="155"/>
                    <a:pt x="546" y="155"/>
                  </a:cubicBezTo>
                  <a:cubicBezTo>
                    <a:pt x="442" y="168"/>
                    <a:pt x="442" y="168"/>
                    <a:pt x="442" y="168"/>
                  </a:cubicBezTo>
                  <a:cubicBezTo>
                    <a:pt x="413" y="209"/>
                    <a:pt x="413" y="209"/>
                    <a:pt x="413" y="209"/>
                  </a:cubicBezTo>
                  <a:cubicBezTo>
                    <a:pt x="311" y="347"/>
                    <a:pt x="311" y="347"/>
                    <a:pt x="311" y="347"/>
                  </a:cubicBezTo>
                  <a:cubicBezTo>
                    <a:pt x="165" y="334"/>
                    <a:pt x="165" y="334"/>
                    <a:pt x="165" y="334"/>
                  </a:cubicBezTo>
                  <a:cubicBezTo>
                    <a:pt x="12" y="526"/>
                    <a:pt x="12" y="526"/>
                    <a:pt x="12" y="526"/>
                  </a:cubicBezTo>
                  <a:cubicBezTo>
                    <a:pt x="54" y="562"/>
                    <a:pt x="54" y="562"/>
                    <a:pt x="54" y="562"/>
                  </a:cubicBezTo>
                  <a:cubicBezTo>
                    <a:pt x="35" y="624"/>
                    <a:pt x="35" y="624"/>
                    <a:pt x="35" y="624"/>
                  </a:cubicBezTo>
                  <a:cubicBezTo>
                    <a:pt x="0" y="640"/>
                    <a:pt x="0" y="640"/>
                    <a:pt x="0" y="640"/>
                  </a:cubicBezTo>
                  <a:cubicBezTo>
                    <a:pt x="0" y="694"/>
                    <a:pt x="0" y="694"/>
                    <a:pt x="0" y="694"/>
                  </a:cubicBezTo>
                  <a:cubicBezTo>
                    <a:pt x="129" y="731"/>
                    <a:pt x="129" y="731"/>
                    <a:pt x="129" y="731"/>
                  </a:cubicBezTo>
                  <a:cubicBezTo>
                    <a:pt x="110" y="838"/>
                    <a:pt x="110" y="838"/>
                    <a:pt x="110" y="838"/>
                  </a:cubicBezTo>
                  <a:cubicBezTo>
                    <a:pt x="37" y="902"/>
                    <a:pt x="37" y="902"/>
                    <a:pt x="37" y="902"/>
                  </a:cubicBezTo>
                  <a:cubicBezTo>
                    <a:pt x="39" y="998"/>
                    <a:pt x="39" y="998"/>
                    <a:pt x="39" y="998"/>
                  </a:cubicBezTo>
                  <a:cubicBezTo>
                    <a:pt x="92" y="1088"/>
                    <a:pt x="92" y="1088"/>
                    <a:pt x="92" y="1088"/>
                  </a:cubicBezTo>
                  <a:cubicBezTo>
                    <a:pt x="179" y="1166"/>
                    <a:pt x="179" y="1166"/>
                    <a:pt x="179" y="1166"/>
                  </a:cubicBezTo>
                  <a:cubicBezTo>
                    <a:pt x="210" y="1168"/>
                    <a:pt x="210" y="1168"/>
                    <a:pt x="210" y="1168"/>
                  </a:cubicBezTo>
                  <a:cubicBezTo>
                    <a:pt x="256" y="1106"/>
                    <a:pt x="256" y="1106"/>
                    <a:pt x="256" y="1106"/>
                  </a:cubicBezTo>
                  <a:cubicBezTo>
                    <a:pt x="256" y="964"/>
                    <a:pt x="256" y="964"/>
                    <a:pt x="256" y="964"/>
                  </a:cubicBezTo>
                  <a:cubicBezTo>
                    <a:pt x="312" y="964"/>
                    <a:pt x="312" y="964"/>
                    <a:pt x="312" y="964"/>
                  </a:cubicBezTo>
                  <a:cubicBezTo>
                    <a:pt x="343" y="929"/>
                    <a:pt x="343" y="929"/>
                    <a:pt x="343" y="929"/>
                  </a:cubicBezTo>
                  <a:cubicBezTo>
                    <a:pt x="397" y="907"/>
                    <a:pt x="397" y="907"/>
                    <a:pt x="397" y="907"/>
                  </a:cubicBezTo>
                  <a:cubicBezTo>
                    <a:pt x="472" y="958"/>
                    <a:pt x="472" y="958"/>
                    <a:pt x="472" y="958"/>
                  </a:cubicBezTo>
                  <a:cubicBezTo>
                    <a:pt x="422" y="1045"/>
                    <a:pt x="422" y="1045"/>
                    <a:pt x="422" y="1045"/>
                  </a:cubicBezTo>
                  <a:cubicBezTo>
                    <a:pt x="436" y="1087"/>
                    <a:pt x="436" y="1087"/>
                    <a:pt x="436" y="1087"/>
                  </a:cubicBezTo>
                  <a:cubicBezTo>
                    <a:pt x="397" y="1181"/>
                    <a:pt x="397" y="1181"/>
                    <a:pt x="397" y="1181"/>
                  </a:cubicBezTo>
                  <a:cubicBezTo>
                    <a:pt x="462" y="1202"/>
                    <a:pt x="462" y="1202"/>
                    <a:pt x="462" y="1202"/>
                  </a:cubicBezTo>
                  <a:cubicBezTo>
                    <a:pt x="528" y="1176"/>
                    <a:pt x="528" y="1176"/>
                    <a:pt x="528" y="1176"/>
                  </a:cubicBezTo>
                  <a:cubicBezTo>
                    <a:pt x="598" y="1191"/>
                    <a:pt x="598" y="1191"/>
                    <a:pt x="598" y="1191"/>
                  </a:cubicBezTo>
                  <a:cubicBezTo>
                    <a:pt x="669" y="1098"/>
                    <a:pt x="669" y="1098"/>
                    <a:pt x="669" y="1098"/>
                  </a:cubicBezTo>
                  <a:cubicBezTo>
                    <a:pt x="714" y="1156"/>
                    <a:pt x="714" y="1156"/>
                    <a:pt x="714" y="1156"/>
                  </a:cubicBezTo>
                  <a:cubicBezTo>
                    <a:pt x="761" y="1136"/>
                    <a:pt x="761" y="1136"/>
                    <a:pt x="761" y="1136"/>
                  </a:cubicBezTo>
                  <a:cubicBezTo>
                    <a:pt x="765" y="1134"/>
                    <a:pt x="848" y="1156"/>
                    <a:pt x="848" y="1156"/>
                  </a:cubicBezTo>
                  <a:cubicBezTo>
                    <a:pt x="891" y="807"/>
                    <a:pt x="891" y="807"/>
                    <a:pt x="891" y="807"/>
                  </a:cubicBezTo>
                  <a:lnTo>
                    <a:pt x="796" y="87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6" name="Freeform 24"/>
            <p:cNvSpPr>
              <a:spLocks/>
            </p:cNvSpPr>
            <p:nvPr/>
          </p:nvSpPr>
          <p:spPr bwMode="auto">
            <a:xfrm>
              <a:off x="4380" y="1284"/>
              <a:ext cx="843" cy="878"/>
            </a:xfrm>
            <a:custGeom>
              <a:avLst/>
              <a:gdLst>
                <a:gd name="T0" fmla="*/ 771 w 843"/>
                <a:gd name="T1" fmla="*/ 628 h 878"/>
                <a:gd name="T2" fmla="*/ 673 w 843"/>
                <a:gd name="T3" fmla="*/ 352 h 878"/>
                <a:gd name="T4" fmla="*/ 480 w 843"/>
                <a:gd name="T5" fmla="*/ 53 h 878"/>
                <a:gd name="T6" fmla="*/ 422 w 843"/>
                <a:gd name="T7" fmla="*/ 0 h 878"/>
                <a:gd name="T8" fmla="*/ 402 w 843"/>
                <a:gd name="T9" fmla="*/ 40 h 878"/>
                <a:gd name="T10" fmla="*/ 349 w 843"/>
                <a:gd name="T11" fmla="*/ 40 h 878"/>
                <a:gd name="T12" fmla="*/ 294 w 843"/>
                <a:gd name="T13" fmla="*/ 68 h 878"/>
                <a:gd name="T14" fmla="*/ 259 w 843"/>
                <a:gd name="T15" fmla="*/ 142 h 878"/>
                <a:gd name="T16" fmla="*/ 157 w 843"/>
                <a:gd name="T17" fmla="*/ 199 h 878"/>
                <a:gd name="T18" fmla="*/ 75 w 843"/>
                <a:gd name="T19" fmla="*/ 200 h 878"/>
                <a:gd name="T20" fmla="*/ 0 w 843"/>
                <a:gd name="T21" fmla="*/ 241 h 878"/>
                <a:gd name="T22" fmla="*/ 75 w 843"/>
                <a:gd name="T23" fmla="*/ 332 h 878"/>
                <a:gd name="T24" fmla="*/ 128 w 843"/>
                <a:gd name="T25" fmla="*/ 323 h 878"/>
                <a:gd name="T26" fmla="*/ 192 w 843"/>
                <a:gd name="T27" fmla="*/ 447 h 878"/>
                <a:gd name="T28" fmla="*/ 172 w 843"/>
                <a:gd name="T29" fmla="*/ 491 h 878"/>
                <a:gd name="T30" fmla="*/ 216 w 843"/>
                <a:gd name="T31" fmla="*/ 592 h 878"/>
                <a:gd name="T32" fmla="*/ 266 w 843"/>
                <a:gd name="T33" fmla="*/ 596 h 878"/>
                <a:gd name="T34" fmla="*/ 286 w 843"/>
                <a:gd name="T35" fmla="*/ 641 h 878"/>
                <a:gd name="T36" fmla="*/ 256 w 843"/>
                <a:gd name="T37" fmla="*/ 683 h 878"/>
                <a:gd name="T38" fmla="*/ 271 w 843"/>
                <a:gd name="T39" fmla="*/ 818 h 878"/>
                <a:gd name="T40" fmla="*/ 346 w 843"/>
                <a:gd name="T41" fmla="*/ 828 h 878"/>
                <a:gd name="T42" fmla="*/ 394 w 843"/>
                <a:gd name="T43" fmla="*/ 791 h 878"/>
                <a:gd name="T44" fmla="*/ 447 w 843"/>
                <a:gd name="T45" fmla="*/ 817 h 878"/>
                <a:gd name="T46" fmla="*/ 475 w 843"/>
                <a:gd name="T47" fmla="*/ 871 h 878"/>
                <a:gd name="T48" fmla="*/ 596 w 843"/>
                <a:gd name="T49" fmla="*/ 878 h 878"/>
                <a:gd name="T50" fmla="*/ 618 w 843"/>
                <a:gd name="T51" fmla="*/ 846 h 878"/>
                <a:gd name="T52" fmla="*/ 697 w 843"/>
                <a:gd name="T53" fmla="*/ 837 h 878"/>
                <a:gd name="T54" fmla="*/ 758 w 843"/>
                <a:gd name="T55" fmla="*/ 849 h 878"/>
                <a:gd name="T56" fmla="*/ 843 w 843"/>
                <a:gd name="T57" fmla="*/ 719 h 878"/>
                <a:gd name="T58" fmla="*/ 771 w 843"/>
                <a:gd name="T59" fmla="*/ 628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43" h="878">
                  <a:moveTo>
                    <a:pt x="771" y="628"/>
                  </a:moveTo>
                  <a:lnTo>
                    <a:pt x="673" y="352"/>
                  </a:lnTo>
                  <a:lnTo>
                    <a:pt x="480" y="53"/>
                  </a:lnTo>
                  <a:lnTo>
                    <a:pt x="422" y="0"/>
                  </a:lnTo>
                  <a:lnTo>
                    <a:pt x="402" y="40"/>
                  </a:lnTo>
                  <a:lnTo>
                    <a:pt x="349" y="40"/>
                  </a:lnTo>
                  <a:lnTo>
                    <a:pt x="294" y="68"/>
                  </a:lnTo>
                  <a:lnTo>
                    <a:pt x="259" y="142"/>
                  </a:lnTo>
                  <a:lnTo>
                    <a:pt x="157" y="199"/>
                  </a:lnTo>
                  <a:lnTo>
                    <a:pt x="75" y="200"/>
                  </a:lnTo>
                  <a:lnTo>
                    <a:pt x="0" y="241"/>
                  </a:lnTo>
                  <a:lnTo>
                    <a:pt x="75" y="332"/>
                  </a:lnTo>
                  <a:lnTo>
                    <a:pt x="128" y="323"/>
                  </a:lnTo>
                  <a:lnTo>
                    <a:pt x="192" y="447"/>
                  </a:lnTo>
                  <a:lnTo>
                    <a:pt x="172" y="491"/>
                  </a:lnTo>
                  <a:lnTo>
                    <a:pt x="216" y="592"/>
                  </a:lnTo>
                  <a:lnTo>
                    <a:pt x="266" y="596"/>
                  </a:lnTo>
                  <a:lnTo>
                    <a:pt x="286" y="641"/>
                  </a:lnTo>
                  <a:lnTo>
                    <a:pt x="256" y="683"/>
                  </a:lnTo>
                  <a:lnTo>
                    <a:pt x="271" y="818"/>
                  </a:lnTo>
                  <a:lnTo>
                    <a:pt x="346" y="828"/>
                  </a:lnTo>
                  <a:lnTo>
                    <a:pt x="394" y="791"/>
                  </a:lnTo>
                  <a:lnTo>
                    <a:pt x="447" y="817"/>
                  </a:lnTo>
                  <a:lnTo>
                    <a:pt x="475" y="871"/>
                  </a:lnTo>
                  <a:lnTo>
                    <a:pt x="596" y="878"/>
                  </a:lnTo>
                  <a:lnTo>
                    <a:pt x="618" y="846"/>
                  </a:lnTo>
                  <a:lnTo>
                    <a:pt x="697" y="837"/>
                  </a:lnTo>
                  <a:lnTo>
                    <a:pt x="758" y="849"/>
                  </a:lnTo>
                  <a:lnTo>
                    <a:pt x="843" y="719"/>
                  </a:lnTo>
                  <a:lnTo>
                    <a:pt x="771" y="62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7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7" name="Freeform 25"/>
            <p:cNvSpPr>
              <a:spLocks/>
            </p:cNvSpPr>
            <p:nvPr/>
          </p:nvSpPr>
          <p:spPr bwMode="auto">
            <a:xfrm>
              <a:off x="4181" y="2096"/>
              <a:ext cx="472" cy="141"/>
            </a:xfrm>
            <a:custGeom>
              <a:avLst/>
              <a:gdLst>
                <a:gd name="T0" fmla="*/ 167 w 622"/>
                <a:gd name="T1" fmla="*/ 185 h 185"/>
                <a:gd name="T2" fmla="*/ 166 w 622"/>
                <a:gd name="T3" fmla="*/ 184 h 185"/>
                <a:gd name="T4" fmla="*/ 132 w 622"/>
                <a:gd name="T5" fmla="*/ 137 h 185"/>
                <a:gd name="T6" fmla="*/ 61 w 622"/>
                <a:gd name="T7" fmla="*/ 139 h 185"/>
                <a:gd name="T8" fmla="*/ 60 w 622"/>
                <a:gd name="T9" fmla="*/ 139 h 185"/>
                <a:gd name="T10" fmla="*/ 1 w 622"/>
                <a:gd name="T11" fmla="*/ 88 h 185"/>
                <a:gd name="T12" fmla="*/ 1 w 622"/>
                <a:gd name="T13" fmla="*/ 86 h 185"/>
                <a:gd name="T14" fmla="*/ 4 w 622"/>
                <a:gd name="T15" fmla="*/ 85 h 185"/>
                <a:gd name="T16" fmla="*/ 62 w 622"/>
                <a:gd name="T17" fmla="*/ 135 h 185"/>
                <a:gd name="T18" fmla="*/ 133 w 622"/>
                <a:gd name="T19" fmla="*/ 133 h 185"/>
                <a:gd name="T20" fmla="*/ 135 w 622"/>
                <a:gd name="T21" fmla="*/ 134 h 185"/>
                <a:gd name="T22" fmla="*/ 168 w 622"/>
                <a:gd name="T23" fmla="*/ 181 h 185"/>
                <a:gd name="T24" fmla="*/ 388 w 622"/>
                <a:gd name="T25" fmla="*/ 166 h 185"/>
                <a:gd name="T26" fmla="*/ 487 w 622"/>
                <a:gd name="T27" fmla="*/ 77 h 185"/>
                <a:gd name="T28" fmla="*/ 488 w 622"/>
                <a:gd name="T29" fmla="*/ 76 h 185"/>
                <a:gd name="T30" fmla="*/ 567 w 622"/>
                <a:gd name="T31" fmla="*/ 56 h 185"/>
                <a:gd name="T32" fmla="*/ 618 w 622"/>
                <a:gd name="T33" fmla="*/ 1 h 185"/>
                <a:gd name="T34" fmla="*/ 621 w 622"/>
                <a:gd name="T35" fmla="*/ 1 h 185"/>
                <a:gd name="T36" fmla="*/ 621 w 622"/>
                <a:gd name="T37" fmla="*/ 4 h 185"/>
                <a:gd name="T38" fmla="*/ 570 w 622"/>
                <a:gd name="T39" fmla="*/ 59 h 185"/>
                <a:gd name="T40" fmla="*/ 569 w 622"/>
                <a:gd name="T41" fmla="*/ 60 h 185"/>
                <a:gd name="T42" fmla="*/ 489 w 622"/>
                <a:gd name="T43" fmla="*/ 80 h 185"/>
                <a:gd name="T44" fmla="*/ 390 w 622"/>
                <a:gd name="T45" fmla="*/ 169 h 185"/>
                <a:gd name="T46" fmla="*/ 389 w 622"/>
                <a:gd name="T47" fmla="*/ 170 h 185"/>
                <a:gd name="T48" fmla="*/ 167 w 622"/>
                <a:gd name="T49" fmla="*/ 185 h 185"/>
                <a:gd name="T50" fmla="*/ 167 w 622"/>
                <a:gd name="T51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2" h="185">
                  <a:moveTo>
                    <a:pt x="167" y="185"/>
                  </a:moveTo>
                  <a:cubicBezTo>
                    <a:pt x="167" y="185"/>
                    <a:pt x="166" y="185"/>
                    <a:pt x="166" y="184"/>
                  </a:cubicBezTo>
                  <a:cubicBezTo>
                    <a:pt x="132" y="137"/>
                    <a:pt x="132" y="137"/>
                    <a:pt x="132" y="137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1" y="139"/>
                    <a:pt x="60" y="139"/>
                    <a:pt x="60" y="139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0" y="88"/>
                    <a:pt x="0" y="86"/>
                    <a:pt x="1" y="86"/>
                  </a:cubicBezTo>
                  <a:cubicBezTo>
                    <a:pt x="2" y="85"/>
                    <a:pt x="3" y="85"/>
                    <a:pt x="4" y="85"/>
                  </a:cubicBezTo>
                  <a:cubicBezTo>
                    <a:pt x="62" y="135"/>
                    <a:pt x="62" y="135"/>
                    <a:pt x="62" y="135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34" y="133"/>
                    <a:pt x="134" y="134"/>
                    <a:pt x="135" y="134"/>
                  </a:cubicBezTo>
                  <a:cubicBezTo>
                    <a:pt x="168" y="181"/>
                    <a:pt x="168" y="181"/>
                    <a:pt x="168" y="181"/>
                  </a:cubicBezTo>
                  <a:cubicBezTo>
                    <a:pt x="388" y="166"/>
                    <a:pt x="388" y="166"/>
                    <a:pt x="388" y="166"/>
                  </a:cubicBezTo>
                  <a:cubicBezTo>
                    <a:pt x="487" y="77"/>
                    <a:pt x="487" y="77"/>
                    <a:pt x="487" y="77"/>
                  </a:cubicBezTo>
                  <a:cubicBezTo>
                    <a:pt x="487" y="76"/>
                    <a:pt x="487" y="76"/>
                    <a:pt x="488" y="76"/>
                  </a:cubicBezTo>
                  <a:cubicBezTo>
                    <a:pt x="567" y="56"/>
                    <a:pt x="567" y="56"/>
                    <a:pt x="567" y="56"/>
                  </a:cubicBezTo>
                  <a:cubicBezTo>
                    <a:pt x="618" y="1"/>
                    <a:pt x="618" y="1"/>
                    <a:pt x="618" y="1"/>
                  </a:cubicBezTo>
                  <a:cubicBezTo>
                    <a:pt x="619" y="0"/>
                    <a:pt x="620" y="0"/>
                    <a:pt x="621" y="1"/>
                  </a:cubicBezTo>
                  <a:cubicBezTo>
                    <a:pt x="622" y="2"/>
                    <a:pt x="622" y="3"/>
                    <a:pt x="621" y="4"/>
                  </a:cubicBezTo>
                  <a:cubicBezTo>
                    <a:pt x="570" y="59"/>
                    <a:pt x="570" y="59"/>
                    <a:pt x="570" y="59"/>
                  </a:cubicBezTo>
                  <a:cubicBezTo>
                    <a:pt x="569" y="60"/>
                    <a:pt x="569" y="60"/>
                    <a:pt x="569" y="60"/>
                  </a:cubicBezTo>
                  <a:cubicBezTo>
                    <a:pt x="489" y="80"/>
                    <a:pt x="489" y="80"/>
                    <a:pt x="489" y="80"/>
                  </a:cubicBezTo>
                  <a:cubicBezTo>
                    <a:pt x="390" y="169"/>
                    <a:pt x="390" y="169"/>
                    <a:pt x="390" y="169"/>
                  </a:cubicBezTo>
                  <a:cubicBezTo>
                    <a:pt x="390" y="169"/>
                    <a:pt x="389" y="170"/>
                    <a:pt x="389" y="170"/>
                  </a:cubicBezTo>
                  <a:cubicBezTo>
                    <a:pt x="167" y="185"/>
                    <a:pt x="167" y="185"/>
                    <a:pt x="167" y="185"/>
                  </a:cubicBezTo>
                  <a:cubicBezTo>
                    <a:pt x="167" y="185"/>
                    <a:pt x="167" y="185"/>
                    <a:pt x="167" y="185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8" name="Freeform 26"/>
            <p:cNvSpPr>
              <a:spLocks/>
            </p:cNvSpPr>
            <p:nvPr/>
          </p:nvSpPr>
          <p:spPr bwMode="auto">
            <a:xfrm>
              <a:off x="4181" y="1755"/>
              <a:ext cx="112" cy="256"/>
            </a:xfrm>
            <a:custGeom>
              <a:avLst/>
              <a:gdLst>
                <a:gd name="T0" fmla="*/ 66 w 147"/>
                <a:gd name="T1" fmla="*/ 337 h 337"/>
                <a:gd name="T2" fmla="*/ 65 w 147"/>
                <a:gd name="T3" fmla="*/ 336 h 337"/>
                <a:gd name="T4" fmla="*/ 64 w 147"/>
                <a:gd name="T5" fmla="*/ 333 h 337"/>
                <a:gd name="T6" fmla="*/ 143 w 147"/>
                <a:gd name="T7" fmla="*/ 250 h 337"/>
                <a:gd name="T8" fmla="*/ 89 w 147"/>
                <a:gd name="T9" fmla="*/ 142 h 337"/>
                <a:gd name="T10" fmla="*/ 27 w 147"/>
                <a:gd name="T11" fmla="*/ 146 h 337"/>
                <a:gd name="T12" fmla="*/ 25 w 147"/>
                <a:gd name="T13" fmla="*/ 145 h 337"/>
                <a:gd name="T14" fmla="*/ 0 w 147"/>
                <a:gd name="T15" fmla="*/ 101 h 337"/>
                <a:gd name="T16" fmla="*/ 0 w 147"/>
                <a:gd name="T17" fmla="*/ 99 h 337"/>
                <a:gd name="T18" fmla="*/ 24 w 147"/>
                <a:gd name="T19" fmla="*/ 58 h 337"/>
                <a:gd name="T20" fmla="*/ 15 w 147"/>
                <a:gd name="T21" fmla="*/ 2 h 337"/>
                <a:gd name="T22" fmla="*/ 17 w 147"/>
                <a:gd name="T23" fmla="*/ 0 h 337"/>
                <a:gd name="T24" fmla="*/ 19 w 147"/>
                <a:gd name="T25" fmla="*/ 2 h 337"/>
                <a:gd name="T26" fmla="*/ 29 w 147"/>
                <a:gd name="T27" fmla="*/ 58 h 337"/>
                <a:gd name="T28" fmla="*/ 28 w 147"/>
                <a:gd name="T29" fmla="*/ 59 h 337"/>
                <a:gd name="T30" fmla="*/ 4 w 147"/>
                <a:gd name="T31" fmla="*/ 100 h 337"/>
                <a:gd name="T32" fmla="*/ 28 w 147"/>
                <a:gd name="T33" fmla="*/ 142 h 337"/>
                <a:gd name="T34" fmla="*/ 90 w 147"/>
                <a:gd name="T35" fmla="*/ 138 h 337"/>
                <a:gd name="T36" fmla="*/ 92 w 147"/>
                <a:gd name="T37" fmla="*/ 139 h 337"/>
                <a:gd name="T38" fmla="*/ 147 w 147"/>
                <a:gd name="T39" fmla="*/ 250 h 337"/>
                <a:gd name="T40" fmla="*/ 147 w 147"/>
                <a:gd name="T41" fmla="*/ 252 h 337"/>
                <a:gd name="T42" fmla="*/ 67 w 147"/>
                <a:gd name="T43" fmla="*/ 336 h 337"/>
                <a:gd name="T44" fmla="*/ 66 w 147"/>
                <a:gd name="T45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7" h="337">
                  <a:moveTo>
                    <a:pt x="66" y="337"/>
                  </a:moveTo>
                  <a:cubicBezTo>
                    <a:pt x="65" y="337"/>
                    <a:pt x="65" y="337"/>
                    <a:pt x="65" y="336"/>
                  </a:cubicBezTo>
                  <a:cubicBezTo>
                    <a:pt x="64" y="335"/>
                    <a:pt x="64" y="334"/>
                    <a:pt x="64" y="333"/>
                  </a:cubicBezTo>
                  <a:cubicBezTo>
                    <a:pt x="143" y="250"/>
                    <a:pt x="143" y="250"/>
                    <a:pt x="143" y="250"/>
                  </a:cubicBezTo>
                  <a:cubicBezTo>
                    <a:pt x="89" y="142"/>
                    <a:pt x="89" y="142"/>
                    <a:pt x="89" y="142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6" y="146"/>
                    <a:pt x="25" y="146"/>
                    <a:pt x="25" y="145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0"/>
                    <a:pt x="0" y="100"/>
                    <a:pt x="0" y="9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6" y="0"/>
                    <a:pt x="17" y="0"/>
                  </a:cubicBezTo>
                  <a:cubicBezTo>
                    <a:pt x="18" y="0"/>
                    <a:pt x="19" y="1"/>
                    <a:pt x="19" y="2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29" y="58"/>
                    <a:pt x="29" y="59"/>
                    <a:pt x="28" y="59"/>
                  </a:cubicBezTo>
                  <a:cubicBezTo>
                    <a:pt x="4" y="100"/>
                    <a:pt x="4" y="100"/>
                    <a:pt x="4" y="100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90" y="138"/>
                    <a:pt x="90" y="138"/>
                    <a:pt x="90" y="138"/>
                  </a:cubicBezTo>
                  <a:cubicBezTo>
                    <a:pt x="91" y="138"/>
                    <a:pt x="92" y="138"/>
                    <a:pt x="92" y="139"/>
                  </a:cubicBezTo>
                  <a:cubicBezTo>
                    <a:pt x="147" y="250"/>
                    <a:pt x="147" y="250"/>
                    <a:pt x="147" y="250"/>
                  </a:cubicBezTo>
                  <a:cubicBezTo>
                    <a:pt x="147" y="250"/>
                    <a:pt x="147" y="251"/>
                    <a:pt x="147" y="252"/>
                  </a:cubicBezTo>
                  <a:cubicBezTo>
                    <a:pt x="67" y="336"/>
                    <a:pt x="67" y="336"/>
                    <a:pt x="67" y="336"/>
                  </a:cubicBezTo>
                  <a:cubicBezTo>
                    <a:pt x="67" y="336"/>
                    <a:pt x="66" y="337"/>
                    <a:pt x="66" y="337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9" name="Freeform 27"/>
            <p:cNvSpPr>
              <a:spLocks/>
            </p:cNvSpPr>
            <p:nvPr/>
          </p:nvSpPr>
          <p:spPr bwMode="auto">
            <a:xfrm>
              <a:off x="4248" y="1830"/>
              <a:ext cx="208" cy="151"/>
            </a:xfrm>
            <a:custGeom>
              <a:avLst/>
              <a:gdLst>
                <a:gd name="T0" fmla="*/ 175 w 274"/>
                <a:gd name="T1" fmla="*/ 199 h 199"/>
                <a:gd name="T2" fmla="*/ 174 w 274"/>
                <a:gd name="T3" fmla="*/ 199 h 199"/>
                <a:gd name="T4" fmla="*/ 102 w 274"/>
                <a:gd name="T5" fmla="*/ 182 h 199"/>
                <a:gd name="T6" fmla="*/ 102 w 274"/>
                <a:gd name="T7" fmla="*/ 181 h 199"/>
                <a:gd name="T8" fmla="*/ 56 w 274"/>
                <a:gd name="T9" fmla="*/ 153 h 199"/>
                <a:gd name="T10" fmla="*/ 56 w 274"/>
                <a:gd name="T11" fmla="*/ 151 h 199"/>
                <a:gd name="T12" fmla="*/ 58 w 274"/>
                <a:gd name="T13" fmla="*/ 150 h 199"/>
                <a:gd name="T14" fmla="*/ 103 w 274"/>
                <a:gd name="T15" fmla="*/ 178 h 199"/>
                <a:gd name="T16" fmla="*/ 175 w 274"/>
                <a:gd name="T17" fmla="*/ 195 h 199"/>
                <a:gd name="T18" fmla="*/ 239 w 274"/>
                <a:gd name="T19" fmla="*/ 177 h 199"/>
                <a:gd name="T20" fmla="*/ 270 w 274"/>
                <a:gd name="T21" fmla="*/ 116 h 199"/>
                <a:gd name="T22" fmla="*/ 212 w 274"/>
                <a:gd name="T23" fmla="*/ 4 h 199"/>
                <a:gd name="T24" fmla="*/ 108 w 274"/>
                <a:gd name="T25" fmla="*/ 4 h 199"/>
                <a:gd name="T26" fmla="*/ 88 w 274"/>
                <a:gd name="T27" fmla="*/ 62 h 199"/>
                <a:gd name="T28" fmla="*/ 85 w 274"/>
                <a:gd name="T29" fmla="*/ 63 h 199"/>
                <a:gd name="T30" fmla="*/ 2 w 274"/>
                <a:gd name="T31" fmla="*/ 43 h 199"/>
                <a:gd name="T32" fmla="*/ 0 w 274"/>
                <a:gd name="T33" fmla="*/ 41 h 199"/>
                <a:gd name="T34" fmla="*/ 3 w 274"/>
                <a:gd name="T35" fmla="*/ 39 h 199"/>
                <a:gd name="T36" fmla="*/ 85 w 274"/>
                <a:gd name="T37" fmla="*/ 59 h 199"/>
                <a:gd name="T38" fmla="*/ 104 w 274"/>
                <a:gd name="T39" fmla="*/ 2 h 199"/>
                <a:gd name="T40" fmla="*/ 106 w 274"/>
                <a:gd name="T41" fmla="*/ 0 h 199"/>
                <a:gd name="T42" fmla="*/ 213 w 274"/>
                <a:gd name="T43" fmla="*/ 0 h 199"/>
                <a:gd name="T44" fmla="*/ 215 w 274"/>
                <a:gd name="T45" fmla="*/ 1 h 199"/>
                <a:gd name="T46" fmla="*/ 274 w 274"/>
                <a:gd name="T47" fmla="*/ 115 h 199"/>
                <a:gd name="T48" fmla="*/ 274 w 274"/>
                <a:gd name="T49" fmla="*/ 116 h 199"/>
                <a:gd name="T50" fmla="*/ 242 w 274"/>
                <a:gd name="T51" fmla="*/ 180 h 199"/>
                <a:gd name="T52" fmla="*/ 241 w 274"/>
                <a:gd name="T53" fmla="*/ 181 h 199"/>
                <a:gd name="T54" fmla="*/ 175 w 274"/>
                <a:gd name="T55" fmla="*/ 199 h 199"/>
                <a:gd name="T56" fmla="*/ 175 w 274"/>
                <a:gd name="T57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4" h="199">
                  <a:moveTo>
                    <a:pt x="175" y="199"/>
                  </a:moveTo>
                  <a:cubicBezTo>
                    <a:pt x="174" y="199"/>
                    <a:pt x="174" y="199"/>
                    <a:pt x="174" y="199"/>
                  </a:cubicBezTo>
                  <a:cubicBezTo>
                    <a:pt x="102" y="182"/>
                    <a:pt x="102" y="182"/>
                    <a:pt x="102" y="182"/>
                  </a:cubicBezTo>
                  <a:cubicBezTo>
                    <a:pt x="102" y="181"/>
                    <a:pt x="102" y="181"/>
                    <a:pt x="102" y="181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5" y="153"/>
                    <a:pt x="55" y="151"/>
                    <a:pt x="56" y="151"/>
                  </a:cubicBezTo>
                  <a:cubicBezTo>
                    <a:pt x="56" y="150"/>
                    <a:pt x="57" y="149"/>
                    <a:pt x="58" y="150"/>
                  </a:cubicBezTo>
                  <a:cubicBezTo>
                    <a:pt x="103" y="178"/>
                    <a:pt x="103" y="178"/>
                    <a:pt x="103" y="178"/>
                  </a:cubicBezTo>
                  <a:cubicBezTo>
                    <a:pt x="175" y="195"/>
                    <a:pt x="175" y="195"/>
                    <a:pt x="175" y="195"/>
                  </a:cubicBezTo>
                  <a:cubicBezTo>
                    <a:pt x="239" y="177"/>
                    <a:pt x="239" y="177"/>
                    <a:pt x="239" y="177"/>
                  </a:cubicBezTo>
                  <a:cubicBezTo>
                    <a:pt x="270" y="116"/>
                    <a:pt x="270" y="116"/>
                    <a:pt x="270" y="116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7" y="62"/>
                    <a:pt x="86" y="63"/>
                    <a:pt x="85" y="6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" y="43"/>
                    <a:pt x="0" y="42"/>
                    <a:pt x="0" y="41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85" y="59"/>
                    <a:pt x="85" y="59"/>
                    <a:pt x="85" y="59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105" y="1"/>
                    <a:pt x="105" y="0"/>
                    <a:pt x="106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14" y="0"/>
                    <a:pt x="215" y="1"/>
                    <a:pt x="215" y="1"/>
                  </a:cubicBezTo>
                  <a:cubicBezTo>
                    <a:pt x="274" y="115"/>
                    <a:pt x="274" y="115"/>
                    <a:pt x="274" y="115"/>
                  </a:cubicBezTo>
                  <a:cubicBezTo>
                    <a:pt x="274" y="115"/>
                    <a:pt x="274" y="116"/>
                    <a:pt x="274" y="116"/>
                  </a:cubicBezTo>
                  <a:cubicBezTo>
                    <a:pt x="242" y="180"/>
                    <a:pt x="242" y="180"/>
                    <a:pt x="242" y="180"/>
                  </a:cubicBezTo>
                  <a:cubicBezTo>
                    <a:pt x="242" y="180"/>
                    <a:pt x="241" y="181"/>
                    <a:pt x="241" y="181"/>
                  </a:cubicBezTo>
                  <a:cubicBezTo>
                    <a:pt x="175" y="199"/>
                    <a:pt x="175" y="199"/>
                    <a:pt x="175" y="199"/>
                  </a:cubicBezTo>
                  <a:cubicBezTo>
                    <a:pt x="175" y="199"/>
                    <a:pt x="175" y="199"/>
                    <a:pt x="175" y="199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0" name="Freeform 28"/>
            <p:cNvSpPr>
              <a:spLocks/>
            </p:cNvSpPr>
            <p:nvPr/>
          </p:nvSpPr>
          <p:spPr bwMode="auto">
            <a:xfrm>
              <a:off x="4160" y="2222"/>
              <a:ext cx="430" cy="501"/>
            </a:xfrm>
            <a:custGeom>
              <a:avLst/>
              <a:gdLst>
                <a:gd name="T0" fmla="*/ 463 w 566"/>
                <a:gd name="T1" fmla="*/ 660 h 660"/>
                <a:gd name="T2" fmla="*/ 446 w 566"/>
                <a:gd name="T3" fmla="*/ 595 h 660"/>
                <a:gd name="T4" fmla="*/ 346 w 566"/>
                <a:gd name="T5" fmla="*/ 618 h 660"/>
                <a:gd name="T6" fmla="*/ 281 w 566"/>
                <a:gd name="T7" fmla="*/ 592 h 660"/>
                <a:gd name="T8" fmla="*/ 280 w 566"/>
                <a:gd name="T9" fmla="*/ 540 h 660"/>
                <a:gd name="T10" fmla="*/ 161 w 566"/>
                <a:gd name="T11" fmla="*/ 626 h 660"/>
                <a:gd name="T12" fmla="*/ 91 w 566"/>
                <a:gd name="T13" fmla="*/ 643 h 660"/>
                <a:gd name="T14" fmla="*/ 76 w 566"/>
                <a:gd name="T15" fmla="*/ 604 h 660"/>
                <a:gd name="T16" fmla="*/ 1 w 566"/>
                <a:gd name="T17" fmla="*/ 574 h 660"/>
                <a:gd name="T18" fmla="*/ 79 w 566"/>
                <a:gd name="T19" fmla="*/ 600 h 660"/>
                <a:gd name="T20" fmla="*/ 92 w 566"/>
                <a:gd name="T21" fmla="*/ 639 h 660"/>
                <a:gd name="T22" fmla="*/ 223 w 566"/>
                <a:gd name="T23" fmla="*/ 523 h 660"/>
                <a:gd name="T24" fmla="*/ 283 w 566"/>
                <a:gd name="T25" fmla="*/ 536 h 660"/>
                <a:gd name="T26" fmla="*/ 284 w 566"/>
                <a:gd name="T27" fmla="*/ 589 h 660"/>
                <a:gd name="T28" fmla="*/ 361 w 566"/>
                <a:gd name="T29" fmla="*/ 577 h 660"/>
                <a:gd name="T30" fmla="*/ 448 w 566"/>
                <a:gd name="T31" fmla="*/ 592 h 660"/>
                <a:gd name="T32" fmla="*/ 464 w 566"/>
                <a:gd name="T33" fmla="*/ 656 h 660"/>
                <a:gd name="T34" fmla="*/ 562 w 566"/>
                <a:gd name="T35" fmla="*/ 550 h 660"/>
                <a:gd name="T36" fmla="*/ 395 w 566"/>
                <a:gd name="T37" fmla="*/ 452 h 660"/>
                <a:gd name="T38" fmla="*/ 397 w 566"/>
                <a:gd name="T39" fmla="*/ 373 h 660"/>
                <a:gd name="T40" fmla="*/ 405 w 566"/>
                <a:gd name="T41" fmla="*/ 206 h 660"/>
                <a:gd name="T42" fmla="*/ 443 w 566"/>
                <a:gd name="T43" fmla="*/ 138 h 660"/>
                <a:gd name="T44" fmla="*/ 415 w 566"/>
                <a:gd name="T45" fmla="*/ 68 h 660"/>
                <a:gd name="T46" fmla="*/ 414 w 566"/>
                <a:gd name="T47" fmla="*/ 2 h 660"/>
                <a:gd name="T48" fmla="*/ 416 w 566"/>
                <a:gd name="T49" fmla="*/ 0 h 660"/>
                <a:gd name="T50" fmla="*/ 418 w 566"/>
                <a:gd name="T51" fmla="*/ 66 h 660"/>
                <a:gd name="T52" fmla="*/ 448 w 566"/>
                <a:gd name="T53" fmla="*/ 97 h 660"/>
                <a:gd name="T54" fmla="*/ 447 w 566"/>
                <a:gd name="T55" fmla="*/ 140 h 660"/>
                <a:gd name="T56" fmla="*/ 456 w 566"/>
                <a:gd name="T57" fmla="*/ 278 h 660"/>
                <a:gd name="T58" fmla="*/ 400 w 566"/>
                <a:gd name="T59" fmla="*/ 374 h 660"/>
                <a:gd name="T60" fmla="*/ 565 w 566"/>
                <a:gd name="T61" fmla="*/ 547 h 660"/>
                <a:gd name="T62" fmla="*/ 554 w 566"/>
                <a:gd name="T63" fmla="*/ 658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6" h="660">
                  <a:moveTo>
                    <a:pt x="552" y="660"/>
                  </a:moveTo>
                  <a:cubicBezTo>
                    <a:pt x="463" y="660"/>
                    <a:pt x="463" y="660"/>
                    <a:pt x="463" y="660"/>
                  </a:cubicBezTo>
                  <a:cubicBezTo>
                    <a:pt x="462" y="660"/>
                    <a:pt x="461" y="659"/>
                    <a:pt x="461" y="659"/>
                  </a:cubicBezTo>
                  <a:cubicBezTo>
                    <a:pt x="446" y="595"/>
                    <a:pt x="446" y="595"/>
                    <a:pt x="446" y="595"/>
                  </a:cubicBezTo>
                  <a:cubicBezTo>
                    <a:pt x="364" y="580"/>
                    <a:pt x="364" y="580"/>
                    <a:pt x="364" y="580"/>
                  </a:cubicBezTo>
                  <a:cubicBezTo>
                    <a:pt x="346" y="618"/>
                    <a:pt x="346" y="618"/>
                    <a:pt x="346" y="618"/>
                  </a:cubicBezTo>
                  <a:cubicBezTo>
                    <a:pt x="346" y="619"/>
                    <a:pt x="344" y="620"/>
                    <a:pt x="343" y="619"/>
                  </a:cubicBezTo>
                  <a:cubicBezTo>
                    <a:pt x="281" y="592"/>
                    <a:pt x="281" y="592"/>
                    <a:pt x="281" y="592"/>
                  </a:cubicBezTo>
                  <a:cubicBezTo>
                    <a:pt x="281" y="591"/>
                    <a:pt x="280" y="591"/>
                    <a:pt x="280" y="590"/>
                  </a:cubicBezTo>
                  <a:cubicBezTo>
                    <a:pt x="280" y="540"/>
                    <a:pt x="280" y="540"/>
                    <a:pt x="280" y="540"/>
                  </a:cubicBezTo>
                  <a:cubicBezTo>
                    <a:pt x="225" y="526"/>
                    <a:pt x="225" y="526"/>
                    <a:pt x="225" y="526"/>
                  </a:cubicBezTo>
                  <a:cubicBezTo>
                    <a:pt x="161" y="626"/>
                    <a:pt x="161" y="626"/>
                    <a:pt x="161" y="626"/>
                  </a:cubicBezTo>
                  <a:cubicBezTo>
                    <a:pt x="161" y="626"/>
                    <a:pt x="160" y="627"/>
                    <a:pt x="160" y="627"/>
                  </a:cubicBezTo>
                  <a:cubicBezTo>
                    <a:pt x="91" y="643"/>
                    <a:pt x="91" y="643"/>
                    <a:pt x="91" y="643"/>
                  </a:cubicBezTo>
                  <a:cubicBezTo>
                    <a:pt x="90" y="643"/>
                    <a:pt x="89" y="643"/>
                    <a:pt x="88" y="642"/>
                  </a:cubicBezTo>
                  <a:cubicBezTo>
                    <a:pt x="76" y="604"/>
                    <a:pt x="76" y="604"/>
                    <a:pt x="76" y="604"/>
                  </a:cubicBezTo>
                  <a:cubicBezTo>
                    <a:pt x="2" y="577"/>
                    <a:pt x="2" y="577"/>
                    <a:pt x="2" y="577"/>
                  </a:cubicBezTo>
                  <a:cubicBezTo>
                    <a:pt x="1" y="577"/>
                    <a:pt x="0" y="576"/>
                    <a:pt x="1" y="574"/>
                  </a:cubicBezTo>
                  <a:cubicBezTo>
                    <a:pt x="1" y="573"/>
                    <a:pt x="2" y="573"/>
                    <a:pt x="3" y="573"/>
                  </a:cubicBezTo>
                  <a:cubicBezTo>
                    <a:pt x="79" y="600"/>
                    <a:pt x="79" y="600"/>
                    <a:pt x="79" y="600"/>
                  </a:cubicBezTo>
                  <a:cubicBezTo>
                    <a:pt x="79" y="600"/>
                    <a:pt x="80" y="601"/>
                    <a:pt x="80" y="601"/>
                  </a:cubicBezTo>
                  <a:cubicBezTo>
                    <a:pt x="92" y="639"/>
                    <a:pt x="92" y="639"/>
                    <a:pt x="92" y="639"/>
                  </a:cubicBezTo>
                  <a:cubicBezTo>
                    <a:pt x="158" y="623"/>
                    <a:pt x="158" y="623"/>
                    <a:pt x="158" y="623"/>
                  </a:cubicBezTo>
                  <a:cubicBezTo>
                    <a:pt x="223" y="523"/>
                    <a:pt x="223" y="523"/>
                    <a:pt x="223" y="523"/>
                  </a:cubicBezTo>
                  <a:cubicBezTo>
                    <a:pt x="223" y="522"/>
                    <a:pt x="224" y="522"/>
                    <a:pt x="225" y="522"/>
                  </a:cubicBezTo>
                  <a:cubicBezTo>
                    <a:pt x="283" y="536"/>
                    <a:pt x="283" y="536"/>
                    <a:pt x="283" y="536"/>
                  </a:cubicBezTo>
                  <a:cubicBezTo>
                    <a:pt x="284" y="536"/>
                    <a:pt x="284" y="537"/>
                    <a:pt x="284" y="538"/>
                  </a:cubicBezTo>
                  <a:cubicBezTo>
                    <a:pt x="284" y="589"/>
                    <a:pt x="284" y="589"/>
                    <a:pt x="284" y="589"/>
                  </a:cubicBezTo>
                  <a:cubicBezTo>
                    <a:pt x="343" y="615"/>
                    <a:pt x="343" y="615"/>
                    <a:pt x="343" y="615"/>
                  </a:cubicBezTo>
                  <a:cubicBezTo>
                    <a:pt x="361" y="577"/>
                    <a:pt x="361" y="577"/>
                    <a:pt x="361" y="577"/>
                  </a:cubicBezTo>
                  <a:cubicBezTo>
                    <a:pt x="362" y="576"/>
                    <a:pt x="363" y="576"/>
                    <a:pt x="364" y="576"/>
                  </a:cubicBezTo>
                  <a:cubicBezTo>
                    <a:pt x="448" y="592"/>
                    <a:pt x="448" y="592"/>
                    <a:pt x="448" y="592"/>
                  </a:cubicBezTo>
                  <a:cubicBezTo>
                    <a:pt x="449" y="592"/>
                    <a:pt x="449" y="592"/>
                    <a:pt x="449" y="593"/>
                  </a:cubicBezTo>
                  <a:cubicBezTo>
                    <a:pt x="464" y="656"/>
                    <a:pt x="464" y="656"/>
                    <a:pt x="464" y="656"/>
                  </a:cubicBezTo>
                  <a:cubicBezTo>
                    <a:pt x="550" y="656"/>
                    <a:pt x="550" y="656"/>
                    <a:pt x="550" y="656"/>
                  </a:cubicBezTo>
                  <a:cubicBezTo>
                    <a:pt x="562" y="550"/>
                    <a:pt x="562" y="550"/>
                    <a:pt x="562" y="550"/>
                  </a:cubicBezTo>
                  <a:cubicBezTo>
                    <a:pt x="396" y="454"/>
                    <a:pt x="396" y="454"/>
                    <a:pt x="396" y="454"/>
                  </a:cubicBezTo>
                  <a:cubicBezTo>
                    <a:pt x="396" y="453"/>
                    <a:pt x="395" y="453"/>
                    <a:pt x="395" y="452"/>
                  </a:cubicBezTo>
                  <a:cubicBezTo>
                    <a:pt x="396" y="374"/>
                    <a:pt x="396" y="374"/>
                    <a:pt x="396" y="374"/>
                  </a:cubicBezTo>
                  <a:cubicBezTo>
                    <a:pt x="396" y="374"/>
                    <a:pt x="396" y="373"/>
                    <a:pt x="397" y="373"/>
                  </a:cubicBezTo>
                  <a:cubicBezTo>
                    <a:pt x="452" y="279"/>
                    <a:pt x="452" y="279"/>
                    <a:pt x="452" y="279"/>
                  </a:cubicBezTo>
                  <a:cubicBezTo>
                    <a:pt x="405" y="206"/>
                    <a:pt x="405" y="206"/>
                    <a:pt x="405" y="206"/>
                  </a:cubicBezTo>
                  <a:cubicBezTo>
                    <a:pt x="404" y="205"/>
                    <a:pt x="404" y="205"/>
                    <a:pt x="405" y="204"/>
                  </a:cubicBezTo>
                  <a:cubicBezTo>
                    <a:pt x="443" y="138"/>
                    <a:pt x="443" y="138"/>
                    <a:pt x="443" y="138"/>
                  </a:cubicBezTo>
                  <a:cubicBezTo>
                    <a:pt x="444" y="98"/>
                    <a:pt x="444" y="98"/>
                    <a:pt x="444" y="98"/>
                  </a:cubicBezTo>
                  <a:cubicBezTo>
                    <a:pt x="415" y="68"/>
                    <a:pt x="415" y="68"/>
                    <a:pt x="415" y="68"/>
                  </a:cubicBezTo>
                  <a:cubicBezTo>
                    <a:pt x="414" y="68"/>
                    <a:pt x="414" y="68"/>
                    <a:pt x="414" y="67"/>
                  </a:cubicBezTo>
                  <a:cubicBezTo>
                    <a:pt x="414" y="2"/>
                    <a:pt x="414" y="2"/>
                    <a:pt x="414" y="2"/>
                  </a:cubicBezTo>
                  <a:cubicBezTo>
                    <a:pt x="414" y="1"/>
                    <a:pt x="415" y="0"/>
                    <a:pt x="416" y="0"/>
                  </a:cubicBezTo>
                  <a:cubicBezTo>
                    <a:pt x="416" y="0"/>
                    <a:pt x="416" y="0"/>
                    <a:pt x="416" y="0"/>
                  </a:cubicBezTo>
                  <a:cubicBezTo>
                    <a:pt x="417" y="0"/>
                    <a:pt x="418" y="1"/>
                    <a:pt x="418" y="2"/>
                  </a:cubicBezTo>
                  <a:cubicBezTo>
                    <a:pt x="418" y="66"/>
                    <a:pt x="418" y="66"/>
                    <a:pt x="418" y="66"/>
                  </a:cubicBezTo>
                  <a:cubicBezTo>
                    <a:pt x="447" y="96"/>
                    <a:pt x="447" y="96"/>
                    <a:pt x="447" y="96"/>
                  </a:cubicBezTo>
                  <a:cubicBezTo>
                    <a:pt x="448" y="96"/>
                    <a:pt x="448" y="97"/>
                    <a:pt x="448" y="97"/>
                  </a:cubicBezTo>
                  <a:cubicBezTo>
                    <a:pt x="447" y="139"/>
                    <a:pt x="447" y="139"/>
                    <a:pt x="447" y="139"/>
                  </a:cubicBezTo>
                  <a:cubicBezTo>
                    <a:pt x="447" y="139"/>
                    <a:pt x="447" y="140"/>
                    <a:pt x="447" y="140"/>
                  </a:cubicBezTo>
                  <a:cubicBezTo>
                    <a:pt x="409" y="205"/>
                    <a:pt x="409" y="205"/>
                    <a:pt x="409" y="205"/>
                  </a:cubicBezTo>
                  <a:cubicBezTo>
                    <a:pt x="456" y="278"/>
                    <a:pt x="456" y="278"/>
                    <a:pt x="456" y="278"/>
                  </a:cubicBezTo>
                  <a:cubicBezTo>
                    <a:pt x="456" y="278"/>
                    <a:pt x="456" y="279"/>
                    <a:pt x="456" y="280"/>
                  </a:cubicBezTo>
                  <a:cubicBezTo>
                    <a:pt x="400" y="374"/>
                    <a:pt x="400" y="374"/>
                    <a:pt x="400" y="374"/>
                  </a:cubicBezTo>
                  <a:cubicBezTo>
                    <a:pt x="399" y="451"/>
                    <a:pt x="399" y="451"/>
                    <a:pt x="399" y="451"/>
                  </a:cubicBezTo>
                  <a:cubicBezTo>
                    <a:pt x="565" y="547"/>
                    <a:pt x="565" y="547"/>
                    <a:pt x="565" y="547"/>
                  </a:cubicBezTo>
                  <a:cubicBezTo>
                    <a:pt x="566" y="548"/>
                    <a:pt x="566" y="548"/>
                    <a:pt x="566" y="549"/>
                  </a:cubicBezTo>
                  <a:cubicBezTo>
                    <a:pt x="554" y="658"/>
                    <a:pt x="554" y="658"/>
                    <a:pt x="554" y="658"/>
                  </a:cubicBezTo>
                  <a:cubicBezTo>
                    <a:pt x="554" y="659"/>
                    <a:pt x="553" y="660"/>
                    <a:pt x="552" y="660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1" name="Freeform 29"/>
            <p:cNvSpPr>
              <a:spLocks/>
            </p:cNvSpPr>
            <p:nvPr/>
          </p:nvSpPr>
          <p:spPr bwMode="auto">
            <a:xfrm>
              <a:off x="4587" y="2160"/>
              <a:ext cx="391" cy="529"/>
            </a:xfrm>
            <a:custGeom>
              <a:avLst/>
              <a:gdLst>
                <a:gd name="T0" fmla="*/ 137 w 516"/>
                <a:gd name="T1" fmla="*/ 697 h 697"/>
                <a:gd name="T2" fmla="*/ 137 w 516"/>
                <a:gd name="T3" fmla="*/ 697 h 697"/>
                <a:gd name="T4" fmla="*/ 2 w 516"/>
                <a:gd name="T5" fmla="*/ 688 h 697"/>
                <a:gd name="T6" fmla="*/ 0 w 516"/>
                <a:gd name="T7" fmla="*/ 686 h 697"/>
                <a:gd name="T8" fmla="*/ 2 w 516"/>
                <a:gd name="T9" fmla="*/ 684 h 697"/>
                <a:gd name="T10" fmla="*/ 137 w 516"/>
                <a:gd name="T11" fmla="*/ 693 h 697"/>
                <a:gd name="T12" fmla="*/ 208 w 516"/>
                <a:gd name="T13" fmla="*/ 630 h 697"/>
                <a:gd name="T14" fmla="*/ 227 w 516"/>
                <a:gd name="T15" fmla="*/ 526 h 697"/>
                <a:gd name="T16" fmla="*/ 99 w 516"/>
                <a:gd name="T17" fmla="*/ 489 h 697"/>
                <a:gd name="T18" fmla="*/ 98 w 516"/>
                <a:gd name="T19" fmla="*/ 487 h 697"/>
                <a:gd name="T20" fmla="*/ 98 w 516"/>
                <a:gd name="T21" fmla="*/ 433 h 697"/>
                <a:gd name="T22" fmla="*/ 99 w 516"/>
                <a:gd name="T23" fmla="*/ 431 h 697"/>
                <a:gd name="T24" fmla="*/ 134 w 516"/>
                <a:gd name="T25" fmla="*/ 415 h 697"/>
                <a:gd name="T26" fmla="*/ 152 w 516"/>
                <a:gd name="T27" fmla="*/ 355 h 697"/>
                <a:gd name="T28" fmla="*/ 111 w 516"/>
                <a:gd name="T29" fmla="*/ 321 h 697"/>
                <a:gd name="T30" fmla="*/ 110 w 516"/>
                <a:gd name="T31" fmla="*/ 318 h 697"/>
                <a:gd name="T32" fmla="*/ 263 w 516"/>
                <a:gd name="T33" fmla="*/ 125 h 697"/>
                <a:gd name="T34" fmla="*/ 265 w 516"/>
                <a:gd name="T35" fmla="*/ 125 h 697"/>
                <a:gd name="T36" fmla="*/ 410 w 516"/>
                <a:gd name="T37" fmla="*/ 138 h 697"/>
                <a:gd name="T38" fmla="*/ 512 w 516"/>
                <a:gd name="T39" fmla="*/ 1 h 697"/>
                <a:gd name="T40" fmla="*/ 514 w 516"/>
                <a:gd name="T41" fmla="*/ 0 h 697"/>
                <a:gd name="T42" fmla="*/ 515 w 516"/>
                <a:gd name="T43" fmla="*/ 3 h 697"/>
                <a:gd name="T44" fmla="*/ 413 w 516"/>
                <a:gd name="T45" fmla="*/ 141 h 697"/>
                <a:gd name="T46" fmla="*/ 411 w 516"/>
                <a:gd name="T47" fmla="*/ 142 h 697"/>
                <a:gd name="T48" fmla="*/ 265 w 516"/>
                <a:gd name="T49" fmla="*/ 129 h 697"/>
                <a:gd name="T50" fmla="*/ 115 w 516"/>
                <a:gd name="T51" fmla="*/ 319 h 697"/>
                <a:gd name="T52" fmla="*/ 156 w 516"/>
                <a:gd name="T53" fmla="*/ 353 h 697"/>
                <a:gd name="T54" fmla="*/ 156 w 516"/>
                <a:gd name="T55" fmla="*/ 355 h 697"/>
                <a:gd name="T56" fmla="*/ 137 w 516"/>
                <a:gd name="T57" fmla="*/ 417 h 697"/>
                <a:gd name="T58" fmla="*/ 136 w 516"/>
                <a:gd name="T59" fmla="*/ 418 h 697"/>
                <a:gd name="T60" fmla="*/ 102 w 516"/>
                <a:gd name="T61" fmla="*/ 434 h 697"/>
                <a:gd name="T62" fmla="*/ 102 w 516"/>
                <a:gd name="T63" fmla="*/ 486 h 697"/>
                <a:gd name="T64" fmla="*/ 230 w 516"/>
                <a:gd name="T65" fmla="*/ 523 h 697"/>
                <a:gd name="T66" fmla="*/ 231 w 516"/>
                <a:gd name="T67" fmla="*/ 525 h 697"/>
                <a:gd name="T68" fmla="*/ 212 w 516"/>
                <a:gd name="T69" fmla="*/ 631 h 697"/>
                <a:gd name="T70" fmla="*/ 212 w 516"/>
                <a:gd name="T71" fmla="*/ 633 h 697"/>
                <a:gd name="T72" fmla="*/ 139 w 516"/>
                <a:gd name="T73" fmla="*/ 697 h 697"/>
                <a:gd name="T74" fmla="*/ 137 w 516"/>
                <a:gd name="T75" fmla="*/ 69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6" h="697">
                  <a:moveTo>
                    <a:pt x="137" y="697"/>
                  </a:moveTo>
                  <a:cubicBezTo>
                    <a:pt x="137" y="697"/>
                    <a:pt x="137" y="697"/>
                    <a:pt x="137" y="697"/>
                  </a:cubicBezTo>
                  <a:cubicBezTo>
                    <a:pt x="2" y="688"/>
                    <a:pt x="2" y="688"/>
                    <a:pt x="2" y="688"/>
                  </a:cubicBezTo>
                  <a:cubicBezTo>
                    <a:pt x="1" y="688"/>
                    <a:pt x="0" y="687"/>
                    <a:pt x="0" y="686"/>
                  </a:cubicBezTo>
                  <a:cubicBezTo>
                    <a:pt x="0" y="685"/>
                    <a:pt x="1" y="684"/>
                    <a:pt x="2" y="684"/>
                  </a:cubicBezTo>
                  <a:cubicBezTo>
                    <a:pt x="137" y="693"/>
                    <a:pt x="137" y="693"/>
                    <a:pt x="137" y="693"/>
                  </a:cubicBezTo>
                  <a:cubicBezTo>
                    <a:pt x="208" y="630"/>
                    <a:pt x="208" y="630"/>
                    <a:pt x="208" y="630"/>
                  </a:cubicBezTo>
                  <a:cubicBezTo>
                    <a:pt x="227" y="526"/>
                    <a:pt x="227" y="526"/>
                    <a:pt x="227" y="526"/>
                  </a:cubicBezTo>
                  <a:cubicBezTo>
                    <a:pt x="99" y="489"/>
                    <a:pt x="99" y="489"/>
                    <a:pt x="99" y="489"/>
                  </a:cubicBezTo>
                  <a:cubicBezTo>
                    <a:pt x="99" y="489"/>
                    <a:pt x="98" y="488"/>
                    <a:pt x="98" y="487"/>
                  </a:cubicBezTo>
                  <a:cubicBezTo>
                    <a:pt x="98" y="433"/>
                    <a:pt x="98" y="433"/>
                    <a:pt x="98" y="433"/>
                  </a:cubicBezTo>
                  <a:cubicBezTo>
                    <a:pt x="98" y="432"/>
                    <a:pt x="98" y="431"/>
                    <a:pt x="99" y="431"/>
                  </a:cubicBezTo>
                  <a:cubicBezTo>
                    <a:pt x="134" y="415"/>
                    <a:pt x="134" y="415"/>
                    <a:pt x="134" y="415"/>
                  </a:cubicBezTo>
                  <a:cubicBezTo>
                    <a:pt x="152" y="355"/>
                    <a:pt x="152" y="355"/>
                    <a:pt x="152" y="355"/>
                  </a:cubicBezTo>
                  <a:cubicBezTo>
                    <a:pt x="111" y="321"/>
                    <a:pt x="111" y="321"/>
                    <a:pt x="111" y="321"/>
                  </a:cubicBezTo>
                  <a:cubicBezTo>
                    <a:pt x="110" y="320"/>
                    <a:pt x="110" y="319"/>
                    <a:pt x="110" y="318"/>
                  </a:cubicBezTo>
                  <a:cubicBezTo>
                    <a:pt x="263" y="125"/>
                    <a:pt x="263" y="125"/>
                    <a:pt x="263" y="125"/>
                  </a:cubicBezTo>
                  <a:cubicBezTo>
                    <a:pt x="263" y="125"/>
                    <a:pt x="264" y="125"/>
                    <a:pt x="265" y="125"/>
                  </a:cubicBezTo>
                  <a:cubicBezTo>
                    <a:pt x="410" y="138"/>
                    <a:pt x="410" y="138"/>
                    <a:pt x="410" y="138"/>
                  </a:cubicBezTo>
                  <a:cubicBezTo>
                    <a:pt x="512" y="1"/>
                    <a:pt x="512" y="1"/>
                    <a:pt x="512" y="1"/>
                  </a:cubicBezTo>
                  <a:cubicBezTo>
                    <a:pt x="512" y="0"/>
                    <a:pt x="514" y="0"/>
                    <a:pt x="514" y="0"/>
                  </a:cubicBezTo>
                  <a:cubicBezTo>
                    <a:pt x="515" y="1"/>
                    <a:pt x="516" y="2"/>
                    <a:pt x="515" y="3"/>
                  </a:cubicBezTo>
                  <a:cubicBezTo>
                    <a:pt x="413" y="141"/>
                    <a:pt x="413" y="141"/>
                    <a:pt x="413" y="141"/>
                  </a:cubicBezTo>
                  <a:cubicBezTo>
                    <a:pt x="413" y="142"/>
                    <a:pt x="412" y="142"/>
                    <a:pt x="411" y="142"/>
                  </a:cubicBezTo>
                  <a:cubicBezTo>
                    <a:pt x="265" y="129"/>
                    <a:pt x="265" y="129"/>
                    <a:pt x="265" y="129"/>
                  </a:cubicBezTo>
                  <a:cubicBezTo>
                    <a:pt x="115" y="319"/>
                    <a:pt x="115" y="319"/>
                    <a:pt x="115" y="319"/>
                  </a:cubicBezTo>
                  <a:cubicBezTo>
                    <a:pt x="156" y="353"/>
                    <a:pt x="156" y="353"/>
                    <a:pt x="156" y="353"/>
                  </a:cubicBezTo>
                  <a:cubicBezTo>
                    <a:pt x="156" y="354"/>
                    <a:pt x="156" y="355"/>
                    <a:pt x="156" y="355"/>
                  </a:cubicBezTo>
                  <a:cubicBezTo>
                    <a:pt x="137" y="417"/>
                    <a:pt x="137" y="417"/>
                    <a:pt x="137" y="417"/>
                  </a:cubicBezTo>
                  <a:cubicBezTo>
                    <a:pt x="137" y="418"/>
                    <a:pt x="137" y="418"/>
                    <a:pt x="136" y="418"/>
                  </a:cubicBezTo>
                  <a:cubicBezTo>
                    <a:pt x="102" y="434"/>
                    <a:pt x="102" y="434"/>
                    <a:pt x="102" y="434"/>
                  </a:cubicBezTo>
                  <a:cubicBezTo>
                    <a:pt x="102" y="486"/>
                    <a:pt x="102" y="486"/>
                    <a:pt x="102" y="486"/>
                  </a:cubicBezTo>
                  <a:cubicBezTo>
                    <a:pt x="230" y="523"/>
                    <a:pt x="230" y="523"/>
                    <a:pt x="230" y="523"/>
                  </a:cubicBezTo>
                  <a:cubicBezTo>
                    <a:pt x="231" y="523"/>
                    <a:pt x="231" y="524"/>
                    <a:pt x="231" y="525"/>
                  </a:cubicBezTo>
                  <a:cubicBezTo>
                    <a:pt x="212" y="631"/>
                    <a:pt x="212" y="631"/>
                    <a:pt x="212" y="631"/>
                  </a:cubicBezTo>
                  <a:cubicBezTo>
                    <a:pt x="212" y="632"/>
                    <a:pt x="212" y="632"/>
                    <a:pt x="212" y="633"/>
                  </a:cubicBezTo>
                  <a:cubicBezTo>
                    <a:pt x="139" y="697"/>
                    <a:pt x="139" y="697"/>
                    <a:pt x="139" y="697"/>
                  </a:cubicBezTo>
                  <a:cubicBezTo>
                    <a:pt x="138" y="697"/>
                    <a:pt x="138" y="697"/>
                    <a:pt x="137" y="697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2" name="Freeform 30"/>
            <p:cNvSpPr>
              <a:spLocks/>
            </p:cNvSpPr>
            <p:nvPr/>
          </p:nvSpPr>
          <p:spPr bwMode="auto">
            <a:xfrm>
              <a:off x="4689" y="2685"/>
              <a:ext cx="429" cy="231"/>
            </a:xfrm>
            <a:custGeom>
              <a:avLst/>
              <a:gdLst>
                <a:gd name="T0" fmla="*/ 427 w 565"/>
                <a:gd name="T1" fmla="*/ 304 h 304"/>
                <a:gd name="T2" fmla="*/ 427 w 565"/>
                <a:gd name="T3" fmla="*/ 304 h 304"/>
                <a:gd name="T4" fmla="*/ 362 w 565"/>
                <a:gd name="T5" fmla="*/ 283 h 304"/>
                <a:gd name="T6" fmla="*/ 143 w 565"/>
                <a:gd name="T7" fmla="*/ 268 h 304"/>
                <a:gd name="T8" fmla="*/ 142 w 565"/>
                <a:gd name="T9" fmla="*/ 267 h 304"/>
                <a:gd name="T10" fmla="*/ 55 w 565"/>
                <a:gd name="T11" fmla="*/ 190 h 304"/>
                <a:gd name="T12" fmla="*/ 55 w 565"/>
                <a:gd name="T13" fmla="*/ 189 h 304"/>
                <a:gd name="T14" fmla="*/ 2 w 565"/>
                <a:gd name="T15" fmla="*/ 99 h 304"/>
                <a:gd name="T16" fmla="*/ 2 w 565"/>
                <a:gd name="T17" fmla="*/ 98 h 304"/>
                <a:gd name="T18" fmla="*/ 0 w 565"/>
                <a:gd name="T19" fmla="*/ 2 h 304"/>
                <a:gd name="T20" fmla="*/ 2 w 565"/>
                <a:gd name="T21" fmla="*/ 0 h 304"/>
                <a:gd name="T22" fmla="*/ 2 w 565"/>
                <a:gd name="T23" fmla="*/ 0 h 304"/>
                <a:gd name="T24" fmla="*/ 4 w 565"/>
                <a:gd name="T25" fmla="*/ 2 h 304"/>
                <a:gd name="T26" fmla="*/ 6 w 565"/>
                <a:gd name="T27" fmla="*/ 98 h 304"/>
                <a:gd name="T28" fmla="*/ 58 w 565"/>
                <a:gd name="T29" fmla="*/ 187 h 304"/>
                <a:gd name="T30" fmla="*/ 144 w 565"/>
                <a:gd name="T31" fmla="*/ 264 h 304"/>
                <a:gd name="T32" fmla="*/ 362 w 565"/>
                <a:gd name="T33" fmla="*/ 279 h 304"/>
                <a:gd name="T34" fmla="*/ 363 w 565"/>
                <a:gd name="T35" fmla="*/ 279 h 304"/>
                <a:gd name="T36" fmla="*/ 427 w 565"/>
                <a:gd name="T37" fmla="*/ 300 h 304"/>
                <a:gd name="T38" fmla="*/ 492 w 565"/>
                <a:gd name="T39" fmla="*/ 275 h 304"/>
                <a:gd name="T40" fmla="*/ 493 w 565"/>
                <a:gd name="T41" fmla="*/ 274 h 304"/>
                <a:gd name="T42" fmla="*/ 564 w 565"/>
                <a:gd name="T43" fmla="*/ 289 h 304"/>
                <a:gd name="T44" fmla="*/ 565 w 565"/>
                <a:gd name="T45" fmla="*/ 291 h 304"/>
                <a:gd name="T46" fmla="*/ 563 w 565"/>
                <a:gd name="T47" fmla="*/ 293 h 304"/>
                <a:gd name="T48" fmla="*/ 493 w 565"/>
                <a:gd name="T49" fmla="*/ 278 h 304"/>
                <a:gd name="T50" fmla="*/ 428 w 565"/>
                <a:gd name="T51" fmla="*/ 304 h 304"/>
                <a:gd name="T52" fmla="*/ 427 w 565"/>
                <a:gd name="T53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5" h="304">
                  <a:moveTo>
                    <a:pt x="427" y="304"/>
                  </a:moveTo>
                  <a:cubicBezTo>
                    <a:pt x="427" y="304"/>
                    <a:pt x="427" y="304"/>
                    <a:pt x="427" y="304"/>
                  </a:cubicBezTo>
                  <a:cubicBezTo>
                    <a:pt x="362" y="283"/>
                    <a:pt x="362" y="283"/>
                    <a:pt x="362" y="283"/>
                  </a:cubicBezTo>
                  <a:cubicBezTo>
                    <a:pt x="143" y="268"/>
                    <a:pt x="143" y="268"/>
                    <a:pt x="143" y="268"/>
                  </a:cubicBezTo>
                  <a:cubicBezTo>
                    <a:pt x="143" y="268"/>
                    <a:pt x="143" y="267"/>
                    <a:pt x="142" y="267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55" y="189"/>
                    <a:pt x="55" y="189"/>
                    <a:pt x="55" y="18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2" y="99"/>
                    <a:pt x="2" y="99"/>
                    <a:pt x="2" y="9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58" y="187"/>
                    <a:pt x="58" y="187"/>
                    <a:pt x="58" y="187"/>
                  </a:cubicBezTo>
                  <a:cubicBezTo>
                    <a:pt x="144" y="264"/>
                    <a:pt x="144" y="264"/>
                    <a:pt x="144" y="264"/>
                  </a:cubicBezTo>
                  <a:cubicBezTo>
                    <a:pt x="362" y="279"/>
                    <a:pt x="362" y="279"/>
                    <a:pt x="362" y="279"/>
                  </a:cubicBezTo>
                  <a:cubicBezTo>
                    <a:pt x="363" y="279"/>
                    <a:pt x="363" y="279"/>
                    <a:pt x="363" y="279"/>
                  </a:cubicBezTo>
                  <a:cubicBezTo>
                    <a:pt x="427" y="300"/>
                    <a:pt x="427" y="300"/>
                    <a:pt x="427" y="300"/>
                  </a:cubicBezTo>
                  <a:cubicBezTo>
                    <a:pt x="492" y="275"/>
                    <a:pt x="492" y="275"/>
                    <a:pt x="492" y="275"/>
                  </a:cubicBezTo>
                  <a:cubicBezTo>
                    <a:pt x="493" y="274"/>
                    <a:pt x="493" y="274"/>
                    <a:pt x="493" y="274"/>
                  </a:cubicBezTo>
                  <a:cubicBezTo>
                    <a:pt x="564" y="289"/>
                    <a:pt x="564" y="289"/>
                    <a:pt x="564" y="289"/>
                  </a:cubicBezTo>
                  <a:cubicBezTo>
                    <a:pt x="565" y="289"/>
                    <a:pt x="565" y="290"/>
                    <a:pt x="565" y="291"/>
                  </a:cubicBezTo>
                  <a:cubicBezTo>
                    <a:pt x="565" y="292"/>
                    <a:pt x="564" y="293"/>
                    <a:pt x="563" y="293"/>
                  </a:cubicBezTo>
                  <a:cubicBezTo>
                    <a:pt x="493" y="278"/>
                    <a:pt x="493" y="278"/>
                    <a:pt x="493" y="278"/>
                  </a:cubicBezTo>
                  <a:cubicBezTo>
                    <a:pt x="428" y="304"/>
                    <a:pt x="428" y="304"/>
                    <a:pt x="428" y="304"/>
                  </a:cubicBezTo>
                  <a:cubicBezTo>
                    <a:pt x="428" y="304"/>
                    <a:pt x="428" y="304"/>
                    <a:pt x="427" y="304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3" name="Freeform 31"/>
            <p:cNvSpPr>
              <a:spLocks noEditPoints="1"/>
            </p:cNvSpPr>
            <p:nvPr/>
          </p:nvSpPr>
          <p:spPr bwMode="auto">
            <a:xfrm>
              <a:off x="4177" y="3049"/>
              <a:ext cx="212" cy="154"/>
            </a:xfrm>
            <a:custGeom>
              <a:avLst/>
              <a:gdLst>
                <a:gd name="T0" fmla="*/ 222 w 279"/>
                <a:gd name="T1" fmla="*/ 203 h 203"/>
                <a:gd name="T2" fmla="*/ 222 w 279"/>
                <a:gd name="T3" fmla="*/ 203 h 203"/>
                <a:gd name="T4" fmla="*/ 170 w 279"/>
                <a:gd name="T5" fmla="*/ 189 h 203"/>
                <a:gd name="T6" fmla="*/ 124 w 279"/>
                <a:gd name="T7" fmla="*/ 203 h 203"/>
                <a:gd name="T8" fmla="*/ 122 w 279"/>
                <a:gd name="T9" fmla="*/ 203 h 203"/>
                <a:gd name="T10" fmla="*/ 64 w 279"/>
                <a:gd name="T11" fmla="*/ 173 h 203"/>
                <a:gd name="T12" fmla="*/ 63 w 279"/>
                <a:gd name="T13" fmla="*/ 171 h 203"/>
                <a:gd name="T14" fmla="*/ 63 w 279"/>
                <a:gd name="T15" fmla="*/ 80 h 203"/>
                <a:gd name="T16" fmla="*/ 65 w 279"/>
                <a:gd name="T17" fmla="*/ 78 h 203"/>
                <a:gd name="T18" fmla="*/ 64 w 279"/>
                <a:gd name="T19" fmla="*/ 77 h 203"/>
                <a:gd name="T20" fmla="*/ 1 w 279"/>
                <a:gd name="T21" fmla="*/ 4 h 203"/>
                <a:gd name="T22" fmla="*/ 1 w 279"/>
                <a:gd name="T23" fmla="*/ 1 h 203"/>
                <a:gd name="T24" fmla="*/ 4 w 279"/>
                <a:gd name="T25" fmla="*/ 1 h 203"/>
                <a:gd name="T26" fmla="*/ 66 w 279"/>
                <a:gd name="T27" fmla="*/ 73 h 203"/>
                <a:gd name="T28" fmla="*/ 118 w 279"/>
                <a:gd name="T29" fmla="*/ 32 h 203"/>
                <a:gd name="T30" fmla="*/ 119 w 279"/>
                <a:gd name="T31" fmla="*/ 32 h 203"/>
                <a:gd name="T32" fmla="*/ 208 w 279"/>
                <a:gd name="T33" fmla="*/ 32 h 203"/>
                <a:gd name="T34" fmla="*/ 210 w 279"/>
                <a:gd name="T35" fmla="*/ 33 h 203"/>
                <a:gd name="T36" fmla="*/ 236 w 279"/>
                <a:gd name="T37" fmla="*/ 75 h 203"/>
                <a:gd name="T38" fmla="*/ 278 w 279"/>
                <a:gd name="T39" fmla="*/ 102 h 203"/>
                <a:gd name="T40" fmla="*/ 279 w 279"/>
                <a:gd name="T41" fmla="*/ 105 h 203"/>
                <a:gd name="T42" fmla="*/ 222 w 279"/>
                <a:gd name="T43" fmla="*/ 203 h 203"/>
                <a:gd name="T44" fmla="*/ 67 w 279"/>
                <a:gd name="T45" fmla="*/ 170 h 203"/>
                <a:gd name="T46" fmla="*/ 123 w 279"/>
                <a:gd name="T47" fmla="*/ 199 h 203"/>
                <a:gd name="T48" fmla="*/ 170 w 279"/>
                <a:gd name="T49" fmla="*/ 185 h 203"/>
                <a:gd name="T50" fmla="*/ 171 w 279"/>
                <a:gd name="T51" fmla="*/ 185 h 203"/>
                <a:gd name="T52" fmla="*/ 222 w 279"/>
                <a:gd name="T53" fmla="*/ 199 h 203"/>
                <a:gd name="T54" fmla="*/ 274 w 279"/>
                <a:gd name="T55" fmla="*/ 105 h 203"/>
                <a:gd name="T56" fmla="*/ 233 w 279"/>
                <a:gd name="T57" fmla="*/ 78 h 203"/>
                <a:gd name="T58" fmla="*/ 233 w 279"/>
                <a:gd name="T59" fmla="*/ 77 h 203"/>
                <a:gd name="T60" fmla="*/ 207 w 279"/>
                <a:gd name="T61" fmla="*/ 36 h 203"/>
                <a:gd name="T62" fmla="*/ 120 w 279"/>
                <a:gd name="T63" fmla="*/ 36 h 203"/>
                <a:gd name="T64" fmla="*/ 66 w 279"/>
                <a:gd name="T65" fmla="*/ 78 h 203"/>
                <a:gd name="T66" fmla="*/ 66 w 279"/>
                <a:gd name="T67" fmla="*/ 78 h 203"/>
                <a:gd name="T68" fmla="*/ 67 w 279"/>
                <a:gd name="T69" fmla="*/ 80 h 203"/>
                <a:gd name="T70" fmla="*/ 67 w 279"/>
                <a:gd name="T71" fmla="*/ 17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9" h="203">
                  <a:moveTo>
                    <a:pt x="222" y="203"/>
                  </a:moveTo>
                  <a:cubicBezTo>
                    <a:pt x="222" y="203"/>
                    <a:pt x="222" y="203"/>
                    <a:pt x="222" y="203"/>
                  </a:cubicBezTo>
                  <a:cubicBezTo>
                    <a:pt x="219" y="202"/>
                    <a:pt x="184" y="193"/>
                    <a:pt x="170" y="189"/>
                  </a:cubicBezTo>
                  <a:cubicBezTo>
                    <a:pt x="124" y="203"/>
                    <a:pt x="124" y="203"/>
                    <a:pt x="124" y="203"/>
                  </a:cubicBezTo>
                  <a:cubicBezTo>
                    <a:pt x="123" y="203"/>
                    <a:pt x="123" y="203"/>
                    <a:pt x="122" y="203"/>
                  </a:cubicBezTo>
                  <a:cubicBezTo>
                    <a:pt x="64" y="173"/>
                    <a:pt x="64" y="173"/>
                    <a:pt x="64" y="173"/>
                  </a:cubicBezTo>
                  <a:cubicBezTo>
                    <a:pt x="64" y="172"/>
                    <a:pt x="63" y="172"/>
                    <a:pt x="63" y="171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63" y="79"/>
                    <a:pt x="64" y="78"/>
                    <a:pt x="65" y="78"/>
                  </a:cubicBezTo>
                  <a:cubicBezTo>
                    <a:pt x="64" y="78"/>
                    <a:pt x="64" y="78"/>
                    <a:pt x="64" y="7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8" y="32"/>
                    <a:pt x="119" y="32"/>
                    <a:pt x="119" y="32"/>
                  </a:cubicBezTo>
                  <a:cubicBezTo>
                    <a:pt x="208" y="32"/>
                    <a:pt x="208" y="32"/>
                    <a:pt x="208" y="32"/>
                  </a:cubicBezTo>
                  <a:cubicBezTo>
                    <a:pt x="209" y="32"/>
                    <a:pt x="210" y="32"/>
                    <a:pt x="210" y="33"/>
                  </a:cubicBezTo>
                  <a:cubicBezTo>
                    <a:pt x="236" y="75"/>
                    <a:pt x="236" y="75"/>
                    <a:pt x="236" y="75"/>
                  </a:cubicBezTo>
                  <a:cubicBezTo>
                    <a:pt x="278" y="102"/>
                    <a:pt x="278" y="102"/>
                    <a:pt x="278" y="102"/>
                  </a:cubicBezTo>
                  <a:cubicBezTo>
                    <a:pt x="279" y="103"/>
                    <a:pt x="279" y="104"/>
                    <a:pt x="279" y="105"/>
                  </a:cubicBezTo>
                  <a:cubicBezTo>
                    <a:pt x="231" y="196"/>
                    <a:pt x="224" y="203"/>
                    <a:pt x="222" y="203"/>
                  </a:cubicBezTo>
                  <a:close/>
                  <a:moveTo>
                    <a:pt x="67" y="170"/>
                  </a:moveTo>
                  <a:cubicBezTo>
                    <a:pt x="123" y="199"/>
                    <a:pt x="123" y="199"/>
                    <a:pt x="123" y="199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5"/>
                    <a:pt x="171" y="185"/>
                  </a:cubicBezTo>
                  <a:cubicBezTo>
                    <a:pt x="175" y="186"/>
                    <a:pt x="214" y="197"/>
                    <a:pt x="222" y="199"/>
                  </a:cubicBezTo>
                  <a:cubicBezTo>
                    <a:pt x="227" y="192"/>
                    <a:pt x="256" y="139"/>
                    <a:pt x="274" y="105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7"/>
                    <a:pt x="233" y="77"/>
                  </a:cubicBezTo>
                  <a:cubicBezTo>
                    <a:pt x="207" y="36"/>
                    <a:pt x="207" y="36"/>
                    <a:pt x="207" y="3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7" y="78"/>
                    <a:pt x="67" y="79"/>
                    <a:pt x="67" y="80"/>
                  </a:cubicBezTo>
                  <a:cubicBezTo>
                    <a:pt x="67" y="170"/>
                    <a:pt x="67" y="170"/>
                    <a:pt x="67" y="170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4" name="Freeform 32"/>
            <p:cNvSpPr>
              <a:spLocks/>
            </p:cNvSpPr>
            <p:nvPr/>
          </p:nvSpPr>
          <p:spPr bwMode="auto">
            <a:xfrm>
              <a:off x="4568" y="3062"/>
              <a:ext cx="123" cy="324"/>
            </a:xfrm>
            <a:custGeom>
              <a:avLst/>
              <a:gdLst>
                <a:gd name="T0" fmla="*/ 160 w 162"/>
                <a:gd name="T1" fmla="*/ 428 h 428"/>
                <a:gd name="T2" fmla="*/ 158 w 162"/>
                <a:gd name="T3" fmla="*/ 427 h 428"/>
                <a:gd name="T4" fmla="*/ 81 w 162"/>
                <a:gd name="T5" fmla="*/ 284 h 428"/>
                <a:gd name="T6" fmla="*/ 81 w 162"/>
                <a:gd name="T7" fmla="*/ 283 h 428"/>
                <a:gd name="T8" fmla="*/ 91 w 162"/>
                <a:gd name="T9" fmla="*/ 192 h 428"/>
                <a:gd name="T10" fmla="*/ 52 w 162"/>
                <a:gd name="T11" fmla="*/ 56 h 428"/>
                <a:gd name="T12" fmla="*/ 0 w 162"/>
                <a:gd name="T13" fmla="*/ 4 h 428"/>
                <a:gd name="T14" fmla="*/ 1 w 162"/>
                <a:gd name="T15" fmla="*/ 1 h 428"/>
                <a:gd name="T16" fmla="*/ 3 w 162"/>
                <a:gd name="T17" fmla="*/ 1 h 428"/>
                <a:gd name="T18" fmla="*/ 55 w 162"/>
                <a:gd name="T19" fmla="*/ 54 h 428"/>
                <a:gd name="T20" fmla="*/ 56 w 162"/>
                <a:gd name="T21" fmla="*/ 54 h 428"/>
                <a:gd name="T22" fmla="*/ 95 w 162"/>
                <a:gd name="T23" fmla="*/ 191 h 428"/>
                <a:gd name="T24" fmla="*/ 95 w 162"/>
                <a:gd name="T25" fmla="*/ 192 h 428"/>
                <a:gd name="T26" fmla="*/ 85 w 162"/>
                <a:gd name="T27" fmla="*/ 283 h 428"/>
                <a:gd name="T28" fmla="*/ 162 w 162"/>
                <a:gd name="T29" fmla="*/ 425 h 428"/>
                <a:gd name="T30" fmla="*/ 161 w 162"/>
                <a:gd name="T31" fmla="*/ 428 h 428"/>
                <a:gd name="T32" fmla="*/ 160 w 162"/>
                <a:gd name="T33" fmla="*/ 428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428">
                  <a:moveTo>
                    <a:pt x="160" y="428"/>
                  </a:moveTo>
                  <a:cubicBezTo>
                    <a:pt x="159" y="428"/>
                    <a:pt x="159" y="428"/>
                    <a:pt x="158" y="427"/>
                  </a:cubicBezTo>
                  <a:cubicBezTo>
                    <a:pt x="81" y="284"/>
                    <a:pt x="81" y="284"/>
                    <a:pt x="81" y="284"/>
                  </a:cubicBezTo>
                  <a:cubicBezTo>
                    <a:pt x="81" y="284"/>
                    <a:pt x="81" y="283"/>
                    <a:pt x="81" y="283"/>
                  </a:cubicBezTo>
                  <a:cubicBezTo>
                    <a:pt x="91" y="192"/>
                    <a:pt x="91" y="192"/>
                    <a:pt x="91" y="192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95" y="191"/>
                    <a:pt x="95" y="191"/>
                    <a:pt x="95" y="191"/>
                  </a:cubicBezTo>
                  <a:cubicBezTo>
                    <a:pt x="95" y="191"/>
                    <a:pt x="95" y="192"/>
                    <a:pt x="95" y="192"/>
                  </a:cubicBezTo>
                  <a:cubicBezTo>
                    <a:pt x="85" y="283"/>
                    <a:pt x="85" y="283"/>
                    <a:pt x="85" y="283"/>
                  </a:cubicBezTo>
                  <a:cubicBezTo>
                    <a:pt x="162" y="425"/>
                    <a:pt x="162" y="425"/>
                    <a:pt x="162" y="425"/>
                  </a:cubicBezTo>
                  <a:cubicBezTo>
                    <a:pt x="162" y="426"/>
                    <a:pt x="162" y="427"/>
                    <a:pt x="161" y="428"/>
                  </a:cubicBezTo>
                  <a:cubicBezTo>
                    <a:pt x="161" y="428"/>
                    <a:pt x="160" y="428"/>
                    <a:pt x="160" y="428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5" name="Freeform 33"/>
            <p:cNvSpPr>
              <a:spLocks/>
            </p:cNvSpPr>
            <p:nvPr/>
          </p:nvSpPr>
          <p:spPr bwMode="auto">
            <a:xfrm>
              <a:off x="5104" y="2834"/>
              <a:ext cx="204" cy="227"/>
            </a:xfrm>
            <a:custGeom>
              <a:avLst/>
              <a:gdLst>
                <a:gd name="T0" fmla="*/ 193 w 268"/>
                <a:gd name="T1" fmla="*/ 299 h 299"/>
                <a:gd name="T2" fmla="*/ 193 w 268"/>
                <a:gd name="T3" fmla="*/ 299 h 299"/>
                <a:gd name="T4" fmla="*/ 121 w 268"/>
                <a:gd name="T5" fmla="*/ 274 h 299"/>
                <a:gd name="T6" fmla="*/ 120 w 268"/>
                <a:gd name="T7" fmla="*/ 273 h 299"/>
                <a:gd name="T8" fmla="*/ 97 w 268"/>
                <a:gd name="T9" fmla="*/ 239 h 299"/>
                <a:gd name="T10" fmla="*/ 41 w 268"/>
                <a:gd name="T11" fmla="*/ 216 h 299"/>
                <a:gd name="T12" fmla="*/ 41 w 268"/>
                <a:gd name="T13" fmla="*/ 215 h 299"/>
                <a:gd name="T14" fmla="*/ 0 w 268"/>
                <a:gd name="T15" fmla="*/ 165 h 299"/>
                <a:gd name="T16" fmla="*/ 0 w 268"/>
                <a:gd name="T17" fmla="*/ 164 h 299"/>
                <a:gd name="T18" fmla="*/ 14 w 268"/>
                <a:gd name="T19" fmla="*/ 95 h 299"/>
                <a:gd name="T20" fmla="*/ 15 w 268"/>
                <a:gd name="T21" fmla="*/ 94 h 299"/>
                <a:gd name="T22" fmla="*/ 86 w 268"/>
                <a:gd name="T23" fmla="*/ 1 h 299"/>
                <a:gd name="T24" fmla="*/ 87 w 268"/>
                <a:gd name="T25" fmla="*/ 0 h 299"/>
                <a:gd name="T26" fmla="*/ 89 w 268"/>
                <a:gd name="T27" fmla="*/ 1 h 299"/>
                <a:gd name="T28" fmla="*/ 133 w 268"/>
                <a:gd name="T29" fmla="*/ 57 h 299"/>
                <a:gd name="T30" fmla="*/ 178 w 268"/>
                <a:gd name="T31" fmla="*/ 38 h 299"/>
                <a:gd name="T32" fmla="*/ 267 w 268"/>
                <a:gd name="T33" fmla="*/ 58 h 299"/>
                <a:gd name="T34" fmla="*/ 268 w 268"/>
                <a:gd name="T35" fmla="*/ 60 h 299"/>
                <a:gd name="T36" fmla="*/ 266 w 268"/>
                <a:gd name="T37" fmla="*/ 62 h 299"/>
                <a:gd name="T38" fmla="*/ 180 w 268"/>
                <a:gd name="T39" fmla="*/ 42 h 299"/>
                <a:gd name="T40" fmla="*/ 133 w 268"/>
                <a:gd name="T41" fmla="*/ 62 h 299"/>
                <a:gd name="T42" fmla="*/ 131 w 268"/>
                <a:gd name="T43" fmla="*/ 61 h 299"/>
                <a:gd name="T44" fmla="*/ 87 w 268"/>
                <a:gd name="T45" fmla="*/ 5 h 299"/>
                <a:gd name="T46" fmla="*/ 18 w 268"/>
                <a:gd name="T47" fmla="*/ 96 h 299"/>
                <a:gd name="T48" fmla="*/ 4 w 268"/>
                <a:gd name="T49" fmla="*/ 164 h 299"/>
                <a:gd name="T50" fmla="*/ 43 w 268"/>
                <a:gd name="T51" fmla="*/ 212 h 299"/>
                <a:gd name="T52" fmla="*/ 99 w 268"/>
                <a:gd name="T53" fmla="*/ 235 h 299"/>
                <a:gd name="T54" fmla="*/ 100 w 268"/>
                <a:gd name="T55" fmla="*/ 236 h 299"/>
                <a:gd name="T56" fmla="*/ 123 w 268"/>
                <a:gd name="T57" fmla="*/ 271 h 299"/>
                <a:gd name="T58" fmla="*/ 194 w 268"/>
                <a:gd name="T59" fmla="*/ 295 h 299"/>
                <a:gd name="T60" fmla="*/ 195 w 268"/>
                <a:gd name="T61" fmla="*/ 298 h 299"/>
                <a:gd name="T62" fmla="*/ 193 w 268"/>
                <a:gd name="T6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8" h="299">
                  <a:moveTo>
                    <a:pt x="193" y="299"/>
                  </a:moveTo>
                  <a:cubicBezTo>
                    <a:pt x="193" y="299"/>
                    <a:pt x="193" y="299"/>
                    <a:pt x="193" y="299"/>
                  </a:cubicBezTo>
                  <a:cubicBezTo>
                    <a:pt x="121" y="274"/>
                    <a:pt x="121" y="274"/>
                    <a:pt x="121" y="274"/>
                  </a:cubicBezTo>
                  <a:cubicBezTo>
                    <a:pt x="120" y="274"/>
                    <a:pt x="120" y="274"/>
                    <a:pt x="120" y="273"/>
                  </a:cubicBezTo>
                  <a:cubicBezTo>
                    <a:pt x="97" y="239"/>
                    <a:pt x="97" y="239"/>
                    <a:pt x="97" y="239"/>
                  </a:cubicBezTo>
                  <a:cubicBezTo>
                    <a:pt x="41" y="216"/>
                    <a:pt x="41" y="216"/>
                    <a:pt x="41" y="216"/>
                  </a:cubicBezTo>
                  <a:cubicBezTo>
                    <a:pt x="41" y="216"/>
                    <a:pt x="41" y="215"/>
                    <a:pt x="41" y="215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5"/>
                    <a:pt x="0" y="164"/>
                    <a:pt x="0" y="164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4" y="94"/>
                    <a:pt x="14" y="94"/>
                    <a:pt x="15" y="94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0"/>
                    <a:pt x="86" y="0"/>
                    <a:pt x="87" y="0"/>
                  </a:cubicBezTo>
                  <a:cubicBezTo>
                    <a:pt x="88" y="0"/>
                    <a:pt x="88" y="0"/>
                    <a:pt x="89" y="1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78" y="38"/>
                    <a:pt x="178" y="38"/>
                    <a:pt x="178" y="38"/>
                  </a:cubicBezTo>
                  <a:cubicBezTo>
                    <a:pt x="182" y="37"/>
                    <a:pt x="228" y="48"/>
                    <a:pt x="267" y="58"/>
                  </a:cubicBezTo>
                  <a:cubicBezTo>
                    <a:pt x="268" y="58"/>
                    <a:pt x="268" y="59"/>
                    <a:pt x="268" y="60"/>
                  </a:cubicBezTo>
                  <a:cubicBezTo>
                    <a:pt x="268" y="61"/>
                    <a:pt x="267" y="62"/>
                    <a:pt x="266" y="62"/>
                  </a:cubicBezTo>
                  <a:cubicBezTo>
                    <a:pt x="235" y="54"/>
                    <a:pt x="184" y="41"/>
                    <a:pt x="180" y="42"/>
                  </a:cubicBezTo>
                  <a:cubicBezTo>
                    <a:pt x="133" y="62"/>
                    <a:pt x="133" y="62"/>
                    <a:pt x="133" y="62"/>
                  </a:cubicBezTo>
                  <a:cubicBezTo>
                    <a:pt x="132" y="62"/>
                    <a:pt x="131" y="62"/>
                    <a:pt x="131" y="61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4" y="164"/>
                    <a:pt x="4" y="164"/>
                    <a:pt x="4" y="164"/>
                  </a:cubicBezTo>
                  <a:cubicBezTo>
                    <a:pt x="43" y="212"/>
                    <a:pt x="43" y="212"/>
                    <a:pt x="43" y="212"/>
                  </a:cubicBezTo>
                  <a:cubicBezTo>
                    <a:pt x="99" y="235"/>
                    <a:pt x="99" y="235"/>
                    <a:pt x="99" y="235"/>
                  </a:cubicBezTo>
                  <a:cubicBezTo>
                    <a:pt x="99" y="235"/>
                    <a:pt x="99" y="235"/>
                    <a:pt x="100" y="236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94" y="295"/>
                    <a:pt x="194" y="295"/>
                    <a:pt x="194" y="295"/>
                  </a:cubicBezTo>
                  <a:cubicBezTo>
                    <a:pt x="195" y="295"/>
                    <a:pt x="195" y="297"/>
                    <a:pt x="195" y="298"/>
                  </a:cubicBezTo>
                  <a:cubicBezTo>
                    <a:pt x="195" y="298"/>
                    <a:pt x="194" y="299"/>
                    <a:pt x="193" y="299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6" name="Freeform 34"/>
            <p:cNvSpPr>
              <a:spLocks/>
            </p:cNvSpPr>
            <p:nvPr/>
          </p:nvSpPr>
          <p:spPr bwMode="auto">
            <a:xfrm>
              <a:off x="4379" y="1525"/>
              <a:ext cx="847" cy="638"/>
            </a:xfrm>
            <a:custGeom>
              <a:avLst/>
              <a:gdLst>
                <a:gd name="T0" fmla="*/ 786 w 1115"/>
                <a:gd name="T1" fmla="*/ 842 h 842"/>
                <a:gd name="T2" fmla="*/ 786 w 1115"/>
                <a:gd name="T3" fmla="*/ 842 h 842"/>
                <a:gd name="T4" fmla="*/ 627 w 1115"/>
                <a:gd name="T5" fmla="*/ 833 h 842"/>
                <a:gd name="T6" fmla="*/ 625 w 1115"/>
                <a:gd name="T7" fmla="*/ 832 h 842"/>
                <a:gd name="T8" fmla="*/ 589 w 1115"/>
                <a:gd name="T9" fmla="*/ 761 h 842"/>
                <a:gd name="T10" fmla="*/ 520 w 1115"/>
                <a:gd name="T11" fmla="*/ 728 h 842"/>
                <a:gd name="T12" fmla="*/ 457 w 1115"/>
                <a:gd name="T13" fmla="*/ 775 h 842"/>
                <a:gd name="T14" fmla="*/ 456 w 1115"/>
                <a:gd name="T15" fmla="*/ 776 h 842"/>
                <a:gd name="T16" fmla="*/ 358 w 1115"/>
                <a:gd name="T17" fmla="*/ 764 h 842"/>
                <a:gd name="T18" fmla="*/ 356 w 1115"/>
                <a:gd name="T19" fmla="*/ 762 h 842"/>
                <a:gd name="T20" fmla="*/ 336 w 1115"/>
                <a:gd name="T21" fmla="*/ 584 h 842"/>
                <a:gd name="T22" fmla="*/ 337 w 1115"/>
                <a:gd name="T23" fmla="*/ 583 h 842"/>
                <a:gd name="T24" fmla="*/ 376 w 1115"/>
                <a:gd name="T25" fmla="*/ 528 h 842"/>
                <a:gd name="T26" fmla="*/ 350 w 1115"/>
                <a:gd name="T27" fmla="*/ 471 h 842"/>
                <a:gd name="T28" fmla="*/ 285 w 1115"/>
                <a:gd name="T29" fmla="*/ 466 h 842"/>
                <a:gd name="T30" fmla="*/ 283 w 1115"/>
                <a:gd name="T31" fmla="*/ 465 h 842"/>
                <a:gd name="T32" fmla="*/ 226 w 1115"/>
                <a:gd name="T33" fmla="*/ 331 h 842"/>
                <a:gd name="T34" fmla="*/ 226 w 1115"/>
                <a:gd name="T35" fmla="*/ 330 h 842"/>
                <a:gd name="T36" fmla="*/ 252 w 1115"/>
                <a:gd name="T37" fmla="*/ 272 h 842"/>
                <a:gd name="T38" fmla="*/ 169 w 1115"/>
                <a:gd name="T39" fmla="*/ 112 h 842"/>
                <a:gd name="T40" fmla="*/ 101 w 1115"/>
                <a:gd name="T41" fmla="*/ 122 h 842"/>
                <a:gd name="T42" fmla="*/ 99 w 1115"/>
                <a:gd name="T43" fmla="*/ 121 h 842"/>
                <a:gd name="T44" fmla="*/ 1 w 1115"/>
                <a:gd name="T45" fmla="*/ 4 h 842"/>
                <a:gd name="T46" fmla="*/ 1 w 1115"/>
                <a:gd name="T47" fmla="*/ 1 h 842"/>
                <a:gd name="T48" fmla="*/ 4 w 1115"/>
                <a:gd name="T49" fmla="*/ 1 h 842"/>
                <a:gd name="T50" fmla="*/ 101 w 1115"/>
                <a:gd name="T51" fmla="*/ 118 h 842"/>
                <a:gd name="T52" fmla="*/ 170 w 1115"/>
                <a:gd name="T53" fmla="*/ 107 h 842"/>
                <a:gd name="T54" fmla="*/ 172 w 1115"/>
                <a:gd name="T55" fmla="*/ 108 h 842"/>
                <a:gd name="T56" fmla="*/ 256 w 1115"/>
                <a:gd name="T57" fmla="*/ 271 h 842"/>
                <a:gd name="T58" fmla="*/ 256 w 1115"/>
                <a:gd name="T59" fmla="*/ 273 h 842"/>
                <a:gd name="T60" fmla="*/ 230 w 1115"/>
                <a:gd name="T61" fmla="*/ 330 h 842"/>
                <a:gd name="T62" fmla="*/ 287 w 1115"/>
                <a:gd name="T63" fmla="*/ 462 h 842"/>
                <a:gd name="T64" fmla="*/ 351 w 1115"/>
                <a:gd name="T65" fmla="*/ 467 h 842"/>
                <a:gd name="T66" fmla="*/ 353 w 1115"/>
                <a:gd name="T67" fmla="*/ 468 h 842"/>
                <a:gd name="T68" fmla="*/ 380 w 1115"/>
                <a:gd name="T69" fmla="*/ 527 h 842"/>
                <a:gd name="T70" fmla="*/ 380 w 1115"/>
                <a:gd name="T71" fmla="*/ 529 h 842"/>
                <a:gd name="T72" fmla="*/ 340 w 1115"/>
                <a:gd name="T73" fmla="*/ 584 h 842"/>
                <a:gd name="T74" fmla="*/ 360 w 1115"/>
                <a:gd name="T75" fmla="*/ 760 h 842"/>
                <a:gd name="T76" fmla="*/ 456 w 1115"/>
                <a:gd name="T77" fmla="*/ 772 h 842"/>
                <a:gd name="T78" fmla="*/ 519 w 1115"/>
                <a:gd name="T79" fmla="*/ 724 h 842"/>
                <a:gd name="T80" fmla="*/ 521 w 1115"/>
                <a:gd name="T81" fmla="*/ 724 h 842"/>
                <a:gd name="T82" fmla="*/ 591 w 1115"/>
                <a:gd name="T83" fmla="*/ 758 h 842"/>
                <a:gd name="T84" fmla="*/ 592 w 1115"/>
                <a:gd name="T85" fmla="*/ 759 h 842"/>
                <a:gd name="T86" fmla="*/ 628 w 1115"/>
                <a:gd name="T87" fmla="*/ 829 h 842"/>
                <a:gd name="T88" fmla="*/ 785 w 1115"/>
                <a:gd name="T89" fmla="*/ 838 h 842"/>
                <a:gd name="T90" fmla="*/ 814 w 1115"/>
                <a:gd name="T91" fmla="*/ 798 h 842"/>
                <a:gd name="T92" fmla="*/ 815 w 1115"/>
                <a:gd name="T93" fmla="*/ 797 h 842"/>
                <a:gd name="T94" fmla="*/ 919 w 1115"/>
                <a:gd name="T95" fmla="*/ 784 h 842"/>
                <a:gd name="T96" fmla="*/ 920 w 1115"/>
                <a:gd name="T97" fmla="*/ 784 h 842"/>
                <a:gd name="T98" fmla="*/ 999 w 1115"/>
                <a:gd name="T99" fmla="*/ 800 h 842"/>
                <a:gd name="T100" fmla="*/ 1111 w 1115"/>
                <a:gd name="T101" fmla="*/ 629 h 842"/>
                <a:gd name="T102" fmla="*/ 1113 w 1115"/>
                <a:gd name="T103" fmla="*/ 629 h 842"/>
                <a:gd name="T104" fmla="*/ 1114 w 1115"/>
                <a:gd name="T105" fmla="*/ 632 h 842"/>
                <a:gd name="T106" fmla="*/ 1002 w 1115"/>
                <a:gd name="T107" fmla="*/ 804 h 842"/>
                <a:gd name="T108" fmla="*/ 1000 w 1115"/>
                <a:gd name="T109" fmla="*/ 804 h 842"/>
                <a:gd name="T110" fmla="*/ 919 w 1115"/>
                <a:gd name="T111" fmla="*/ 788 h 842"/>
                <a:gd name="T112" fmla="*/ 817 w 1115"/>
                <a:gd name="T113" fmla="*/ 801 h 842"/>
                <a:gd name="T114" fmla="*/ 788 w 1115"/>
                <a:gd name="T115" fmla="*/ 841 h 842"/>
                <a:gd name="T116" fmla="*/ 786 w 1115"/>
                <a:gd name="T117" fmla="*/ 842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5" h="842">
                  <a:moveTo>
                    <a:pt x="786" y="842"/>
                  </a:moveTo>
                  <a:cubicBezTo>
                    <a:pt x="786" y="842"/>
                    <a:pt x="786" y="842"/>
                    <a:pt x="786" y="842"/>
                  </a:cubicBezTo>
                  <a:cubicBezTo>
                    <a:pt x="627" y="833"/>
                    <a:pt x="627" y="833"/>
                    <a:pt x="627" y="833"/>
                  </a:cubicBezTo>
                  <a:cubicBezTo>
                    <a:pt x="626" y="833"/>
                    <a:pt x="626" y="833"/>
                    <a:pt x="625" y="832"/>
                  </a:cubicBezTo>
                  <a:cubicBezTo>
                    <a:pt x="589" y="761"/>
                    <a:pt x="589" y="761"/>
                    <a:pt x="589" y="761"/>
                  </a:cubicBezTo>
                  <a:cubicBezTo>
                    <a:pt x="520" y="728"/>
                    <a:pt x="520" y="728"/>
                    <a:pt x="520" y="728"/>
                  </a:cubicBezTo>
                  <a:cubicBezTo>
                    <a:pt x="457" y="775"/>
                    <a:pt x="457" y="775"/>
                    <a:pt x="457" y="775"/>
                  </a:cubicBezTo>
                  <a:cubicBezTo>
                    <a:pt x="457" y="776"/>
                    <a:pt x="457" y="776"/>
                    <a:pt x="456" y="776"/>
                  </a:cubicBezTo>
                  <a:cubicBezTo>
                    <a:pt x="358" y="764"/>
                    <a:pt x="358" y="764"/>
                    <a:pt x="358" y="764"/>
                  </a:cubicBezTo>
                  <a:cubicBezTo>
                    <a:pt x="357" y="764"/>
                    <a:pt x="356" y="763"/>
                    <a:pt x="356" y="762"/>
                  </a:cubicBezTo>
                  <a:cubicBezTo>
                    <a:pt x="336" y="584"/>
                    <a:pt x="336" y="584"/>
                    <a:pt x="336" y="584"/>
                  </a:cubicBezTo>
                  <a:cubicBezTo>
                    <a:pt x="336" y="584"/>
                    <a:pt x="336" y="583"/>
                    <a:pt x="337" y="583"/>
                  </a:cubicBezTo>
                  <a:cubicBezTo>
                    <a:pt x="376" y="528"/>
                    <a:pt x="376" y="528"/>
                    <a:pt x="376" y="528"/>
                  </a:cubicBezTo>
                  <a:cubicBezTo>
                    <a:pt x="350" y="471"/>
                    <a:pt x="350" y="471"/>
                    <a:pt x="350" y="471"/>
                  </a:cubicBezTo>
                  <a:cubicBezTo>
                    <a:pt x="285" y="466"/>
                    <a:pt x="285" y="466"/>
                    <a:pt x="285" y="466"/>
                  </a:cubicBezTo>
                  <a:cubicBezTo>
                    <a:pt x="284" y="466"/>
                    <a:pt x="284" y="465"/>
                    <a:pt x="283" y="465"/>
                  </a:cubicBezTo>
                  <a:cubicBezTo>
                    <a:pt x="226" y="331"/>
                    <a:pt x="226" y="331"/>
                    <a:pt x="226" y="331"/>
                  </a:cubicBezTo>
                  <a:cubicBezTo>
                    <a:pt x="225" y="331"/>
                    <a:pt x="225" y="330"/>
                    <a:pt x="226" y="330"/>
                  </a:cubicBezTo>
                  <a:cubicBezTo>
                    <a:pt x="252" y="272"/>
                    <a:pt x="252" y="272"/>
                    <a:pt x="252" y="272"/>
                  </a:cubicBezTo>
                  <a:cubicBezTo>
                    <a:pt x="169" y="112"/>
                    <a:pt x="169" y="112"/>
                    <a:pt x="169" y="112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0" y="122"/>
                    <a:pt x="99" y="122"/>
                    <a:pt x="99" y="12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70" y="107"/>
                    <a:pt x="170" y="107"/>
                    <a:pt x="170" y="107"/>
                  </a:cubicBezTo>
                  <a:cubicBezTo>
                    <a:pt x="171" y="107"/>
                    <a:pt x="172" y="108"/>
                    <a:pt x="172" y="108"/>
                  </a:cubicBezTo>
                  <a:cubicBezTo>
                    <a:pt x="256" y="271"/>
                    <a:pt x="256" y="271"/>
                    <a:pt x="256" y="271"/>
                  </a:cubicBezTo>
                  <a:cubicBezTo>
                    <a:pt x="256" y="272"/>
                    <a:pt x="256" y="272"/>
                    <a:pt x="256" y="273"/>
                  </a:cubicBezTo>
                  <a:cubicBezTo>
                    <a:pt x="230" y="330"/>
                    <a:pt x="230" y="330"/>
                    <a:pt x="230" y="330"/>
                  </a:cubicBezTo>
                  <a:cubicBezTo>
                    <a:pt x="287" y="462"/>
                    <a:pt x="287" y="462"/>
                    <a:pt x="287" y="462"/>
                  </a:cubicBezTo>
                  <a:cubicBezTo>
                    <a:pt x="351" y="467"/>
                    <a:pt x="351" y="467"/>
                    <a:pt x="351" y="467"/>
                  </a:cubicBezTo>
                  <a:cubicBezTo>
                    <a:pt x="352" y="467"/>
                    <a:pt x="353" y="468"/>
                    <a:pt x="353" y="468"/>
                  </a:cubicBezTo>
                  <a:cubicBezTo>
                    <a:pt x="380" y="527"/>
                    <a:pt x="380" y="527"/>
                    <a:pt x="380" y="527"/>
                  </a:cubicBezTo>
                  <a:cubicBezTo>
                    <a:pt x="380" y="528"/>
                    <a:pt x="380" y="529"/>
                    <a:pt x="380" y="529"/>
                  </a:cubicBezTo>
                  <a:cubicBezTo>
                    <a:pt x="340" y="584"/>
                    <a:pt x="340" y="584"/>
                    <a:pt x="340" y="584"/>
                  </a:cubicBezTo>
                  <a:cubicBezTo>
                    <a:pt x="360" y="760"/>
                    <a:pt x="360" y="760"/>
                    <a:pt x="360" y="760"/>
                  </a:cubicBezTo>
                  <a:cubicBezTo>
                    <a:pt x="456" y="772"/>
                    <a:pt x="456" y="772"/>
                    <a:pt x="456" y="772"/>
                  </a:cubicBezTo>
                  <a:cubicBezTo>
                    <a:pt x="519" y="724"/>
                    <a:pt x="519" y="724"/>
                    <a:pt x="519" y="724"/>
                  </a:cubicBezTo>
                  <a:cubicBezTo>
                    <a:pt x="520" y="724"/>
                    <a:pt x="520" y="724"/>
                    <a:pt x="521" y="724"/>
                  </a:cubicBezTo>
                  <a:cubicBezTo>
                    <a:pt x="591" y="758"/>
                    <a:pt x="591" y="758"/>
                    <a:pt x="591" y="758"/>
                  </a:cubicBezTo>
                  <a:cubicBezTo>
                    <a:pt x="592" y="758"/>
                    <a:pt x="592" y="759"/>
                    <a:pt x="592" y="759"/>
                  </a:cubicBezTo>
                  <a:cubicBezTo>
                    <a:pt x="628" y="829"/>
                    <a:pt x="628" y="829"/>
                    <a:pt x="628" y="829"/>
                  </a:cubicBezTo>
                  <a:cubicBezTo>
                    <a:pt x="785" y="838"/>
                    <a:pt x="785" y="838"/>
                    <a:pt x="785" y="838"/>
                  </a:cubicBezTo>
                  <a:cubicBezTo>
                    <a:pt x="814" y="798"/>
                    <a:pt x="814" y="798"/>
                    <a:pt x="814" y="798"/>
                  </a:cubicBezTo>
                  <a:cubicBezTo>
                    <a:pt x="814" y="797"/>
                    <a:pt x="815" y="797"/>
                    <a:pt x="815" y="797"/>
                  </a:cubicBezTo>
                  <a:cubicBezTo>
                    <a:pt x="919" y="784"/>
                    <a:pt x="919" y="784"/>
                    <a:pt x="919" y="784"/>
                  </a:cubicBezTo>
                  <a:cubicBezTo>
                    <a:pt x="919" y="784"/>
                    <a:pt x="919" y="784"/>
                    <a:pt x="920" y="784"/>
                  </a:cubicBezTo>
                  <a:cubicBezTo>
                    <a:pt x="999" y="800"/>
                    <a:pt x="999" y="800"/>
                    <a:pt x="999" y="800"/>
                  </a:cubicBezTo>
                  <a:cubicBezTo>
                    <a:pt x="1111" y="629"/>
                    <a:pt x="1111" y="629"/>
                    <a:pt x="1111" y="629"/>
                  </a:cubicBezTo>
                  <a:cubicBezTo>
                    <a:pt x="1111" y="629"/>
                    <a:pt x="1112" y="628"/>
                    <a:pt x="1113" y="629"/>
                  </a:cubicBezTo>
                  <a:cubicBezTo>
                    <a:pt x="1114" y="630"/>
                    <a:pt x="1115" y="631"/>
                    <a:pt x="1114" y="632"/>
                  </a:cubicBezTo>
                  <a:cubicBezTo>
                    <a:pt x="1002" y="804"/>
                    <a:pt x="1002" y="804"/>
                    <a:pt x="1002" y="804"/>
                  </a:cubicBezTo>
                  <a:cubicBezTo>
                    <a:pt x="1001" y="804"/>
                    <a:pt x="1001" y="805"/>
                    <a:pt x="1000" y="804"/>
                  </a:cubicBezTo>
                  <a:cubicBezTo>
                    <a:pt x="919" y="788"/>
                    <a:pt x="919" y="788"/>
                    <a:pt x="919" y="788"/>
                  </a:cubicBezTo>
                  <a:cubicBezTo>
                    <a:pt x="817" y="801"/>
                    <a:pt x="817" y="801"/>
                    <a:pt x="817" y="801"/>
                  </a:cubicBezTo>
                  <a:cubicBezTo>
                    <a:pt x="788" y="841"/>
                    <a:pt x="788" y="841"/>
                    <a:pt x="788" y="841"/>
                  </a:cubicBezTo>
                  <a:cubicBezTo>
                    <a:pt x="787" y="842"/>
                    <a:pt x="787" y="842"/>
                    <a:pt x="786" y="842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7" name="Freeform 35"/>
            <p:cNvSpPr>
              <a:spLocks/>
            </p:cNvSpPr>
            <p:nvPr/>
          </p:nvSpPr>
          <p:spPr bwMode="auto">
            <a:xfrm>
              <a:off x="4357" y="2375"/>
              <a:ext cx="114" cy="191"/>
            </a:xfrm>
            <a:custGeom>
              <a:avLst/>
              <a:gdLst>
                <a:gd name="T0" fmla="*/ 137 w 150"/>
                <a:gd name="T1" fmla="*/ 253 h 253"/>
                <a:gd name="T2" fmla="*/ 136 w 150"/>
                <a:gd name="T3" fmla="*/ 253 h 253"/>
                <a:gd name="T4" fmla="*/ 20 w 150"/>
                <a:gd name="T5" fmla="*/ 190 h 253"/>
                <a:gd name="T6" fmla="*/ 19 w 150"/>
                <a:gd name="T7" fmla="*/ 189 h 253"/>
                <a:gd name="T8" fmla="*/ 0 w 150"/>
                <a:gd name="T9" fmla="*/ 101 h 253"/>
                <a:gd name="T10" fmla="*/ 1 w 150"/>
                <a:gd name="T11" fmla="*/ 99 h 253"/>
                <a:gd name="T12" fmla="*/ 41 w 150"/>
                <a:gd name="T13" fmla="*/ 74 h 253"/>
                <a:gd name="T14" fmla="*/ 56 w 150"/>
                <a:gd name="T15" fmla="*/ 44 h 253"/>
                <a:gd name="T16" fmla="*/ 57 w 150"/>
                <a:gd name="T17" fmla="*/ 43 h 253"/>
                <a:gd name="T18" fmla="*/ 147 w 150"/>
                <a:gd name="T19" fmla="*/ 0 h 253"/>
                <a:gd name="T20" fmla="*/ 149 w 150"/>
                <a:gd name="T21" fmla="*/ 1 h 253"/>
                <a:gd name="T22" fmla="*/ 148 w 150"/>
                <a:gd name="T23" fmla="*/ 4 h 253"/>
                <a:gd name="T24" fmla="*/ 60 w 150"/>
                <a:gd name="T25" fmla="*/ 46 h 253"/>
                <a:gd name="T26" fmla="*/ 45 w 150"/>
                <a:gd name="T27" fmla="*/ 76 h 253"/>
                <a:gd name="T28" fmla="*/ 44 w 150"/>
                <a:gd name="T29" fmla="*/ 77 h 253"/>
                <a:gd name="T30" fmla="*/ 5 w 150"/>
                <a:gd name="T31" fmla="*/ 102 h 253"/>
                <a:gd name="T32" fmla="*/ 23 w 150"/>
                <a:gd name="T33" fmla="*/ 187 h 253"/>
                <a:gd name="T34" fmla="*/ 138 w 150"/>
                <a:gd name="T35" fmla="*/ 249 h 253"/>
                <a:gd name="T36" fmla="*/ 139 w 150"/>
                <a:gd name="T37" fmla="*/ 252 h 253"/>
                <a:gd name="T38" fmla="*/ 137 w 150"/>
                <a:gd name="T3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0" h="253">
                  <a:moveTo>
                    <a:pt x="137" y="253"/>
                  </a:moveTo>
                  <a:cubicBezTo>
                    <a:pt x="137" y="253"/>
                    <a:pt x="137" y="253"/>
                    <a:pt x="136" y="253"/>
                  </a:cubicBezTo>
                  <a:cubicBezTo>
                    <a:pt x="20" y="190"/>
                    <a:pt x="20" y="190"/>
                    <a:pt x="20" y="190"/>
                  </a:cubicBezTo>
                  <a:cubicBezTo>
                    <a:pt x="20" y="190"/>
                    <a:pt x="19" y="190"/>
                    <a:pt x="19" y="18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0"/>
                    <a:pt x="1" y="99"/>
                    <a:pt x="1" y="99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8" y="0"/>
                    <a:pt x="149" y="0"/>
                    <a:pt x="149" y="1"/>
                  </a:cubicBezTo>
                  <a:cubicBezTo>
                    <a:pt x="150" y="2"/>
                    <a:pt x="149" y="3"/>
                    <a:pt x="148" y="4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5" y="102"/>
                    <a:pt x="5" y="102"/>
                    <a:pt x="5" y="102"/>
                  </a:cubicBezTo>
                  <a:cubicBezTo>
                    <a:pt x="23" y="187"/>
                    <a:pt x="23" y="187"/>
                    <a:pt x="23" y="187"/>
                  </a:cubicBezTo>
                  <a:cubicBezTo>
                    <a:pt x="138" y="249"/>
                    <a:pt x="138" y="249"/>
                    <a:pt x="138" y="249"/>
                  </a:cubicBezTo>
                  <a:cubicBezTo>
                    <a:pt x="139" y="250"/>
                    <a:pt x="140" y="251"/>
                    <a:pt x="139" y="252"/>
                  </a:cubicBezTo>
                  <a:cubicBezTo>
                    <a:pt x="139" y="253"/>
                    <a:pt x="138" y="253"/>
                    <a:pt x="137" y="253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8" name="Freeform 36"/>
            <p:cNvSpPr>
              <a:spLocks/>
            </p:cNvSpPr>
            <p:nvPr/>
          </p:nvSpPr>
          <p:spPr bwMode="auto">
            <a:xfrm>
              <a:off x="4822" y="2689"/>
              <a:ext cx="201" cy="211"/>
            </a:xfrm>
            <a:custGeom>
              <a:avLst/>
              <a:gdLst>
                <a:gd name="T0" fmla="*/ 187 w 265"/>
                <a:gd name="T1" fmla="*/ 278 h 278"/>
                <a:gd name="T2" fmla="*/ 186 w 265"/>
                <a:gd name="T3" fmla="*/ 278 h 278"/>
                <a:gd name="T4" fmla="*/ 185 w 265"/>
                <a:gd name="T5" fmla="*/ 275 h 278"/>
                <a:gd name="T6" fmla="*/ 224 w 265"/>
                <a:gd name="T7" fmla="*/ 182 h 278"/>
                <a:gd name="T8" fmla="*/ 210 w 265"/>
                <a:gd name="T9" fmla="*/ 141 h 278"/>
                <a:gd name="T10" fmla="*/ 211 w 265"/>
                <a:gd name="T11" fmla="*/ 139 h 278"/>
                <a:gd name="T12" fmla="*/ 260 w 265"/>
                <a:gd name="T13" fmla="*/ 53 h 278"/>
                <a:gd name="T14" fmla="*/ 187 w 265"/>
                <a:gd name="T15" fmla="*/ 4 h 278"/>
                <a:gd name="T16" fmla="*/ 134 w 265"/>
                <a:gd name="T17" fmla="*/ 26 h 278"/>
                <a:gd name="T18" fmla="*/ 104 w 265"/>
                <a:gd name="T19" fmla="*/ 60 h 278"/>
                <a:gd name="T20" fmla="*/ 102 w 265"/>
                <a:gd name="T21" fmla="*/ 61 h 278"/>
                <a:gd name="T22" fmla="*/ 48 w 265"/>
                <a:gd name="T23" fmla="*/ 61 h 278"/>
                <a:gd name="T24" fmla="*/ 48 w 265"/>
                <a:gd name="T25" fmla="*/ 201 h 278"/>
                <a:gd name="T26" fmla="*/ 47 w 265"/>
                <a:gd name="T27" fmla="*/ 203 h 278"/>
                <a:gd name="T28" fmla="*/ 4 w 265"/>
                <a:gd name="T29" fmla="*/ 262 h 278"/>
                <a:gd name="T30" fmla="*/ 1 w 265"/>
                <a:gd name="T31" fmla="*/ 262 h 278"/>
                <a:gd name="T32" fmla="*/ 1 w 265"/>
                <a:gd name="T33" fmla="*/ 259 h 278"/>
                <a:gd name="T34" fmla="*/ 44 w 265"/>
                <a:gd name="T35" fmla="*/ 201 h 278"/>
                <a:gd name="T36" fmla="*/ 44 w 265"/>
                <a:gd name="T37" fmla="*/ 59 h 278"/>
                <a:gd name="T38" fmla="*/ 45 w 265"/>
                <a:gd name="T39" fmla="*/ 57 h 278"/>
                <a:gd name="T40" fmla="*/ 46 w 265"/>
                <a:gd name="T41" fmla="*/ 57 h 278"/>
                <a:gd name="T42" fmla="*/ 46 w 265"/>
                <a:gd name="T43" fmla="*/ 57 h 278"/>
                <a:gd name="T44" fmla="*/ 101 w 265"/>
                <a:gd name="T45" fmla="*/ 57 h 278"/>
                <a:gd name="T46" fmla="*/ 132 w 265"/>
                <a:gd name="T47" fmla="*/ 23 h 278"/>
                <a:gd name="T48" fmla="*/ 132 w 265"/>
                <a:gd name="T49" fmla="*/ 22 h 278"/>
                <a:gd name="T50" fmla="*/ 186 w 265"/>
                <a:gd name="T51" fmla="*/ 0 h 278"/>
                <a:gd name="T52" fmla="*/ 188 w 265"/>
                <a:gd name="T53" fmla="*/ 0 h 278"/>
                <a:gd name="T54" fmla="*/ 264 w 265"/>
                <a:gd name="T55" fmla="*/ 51 h 278"/>
                <a:gd name="T56" fmla="*/ 264 w 265"/>
                <a:gd name="T57" fmla="*/ 54 h 278"/>
                <a:gd name="T58" fmla="*/ 214 w 265"/>
                <a:gd name="T59" fmla="*/ 140 h 278"/>
                <a:gd name="T60" fmla="*/ 228 w 265"/>
                <a:gd name="T61" fmla="*/ 181 h 278"/>
                <a:gd name="T62" fmla="*/ 228 w 265"/>
                <a:gd name="T63" fmla="*/ 183 h 278"/>
                <a:gd name="T64" fmla="*/ 189 w 265"/>
                <a:gd name="T65" fmla="*/ 277 h 278"/>
                <a:gd name="T66" fmla="*/ 187 w 265"/>
                <a:gd name="T6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5" h="278">
                  <a:moveTo>
                    <a:pt x="187" y="278"/>
                  </a:moveTo>
                  <a:cubicBezTo>
                    <a:pt x="187" y="278"/>
                    <a:pt x="187" y="278"/>
                    <a:pt x="186" y="278"/>
                  </a:cubicBezTo>
                  <a:cubicBezTo>
                    <a:pt x="185" y="277"/>
                    <a:pt x="185" y="276"/>
                    <a:pt x="185" y="275"/>
                  </a:cubicBezTo>
                  <a:cubicBezTo>
                    <a:pt x="224" y="182"/>
                    <a:pt x="224" y="182"/>
                    <a:pt x="224" y="182"/>
                  </a:cubicBezTo>
                  <a:cubicBezTo>
                    <a:pt x="210" y="141"/>
                    <a:pt x="210" y="141"/>
                    <a:pt x="210" y="141"/>
                  </a:cubicBezTo>
                  <a:cubicBezTo>
                    <a:pt x="210" y="140"/>
                    <a:pt x="210" y="139"/>
                    <a:pt x="211" y="139"/>
                  </a:cubicBezTo>
                  <a:cubicBezTo>
                    <a:pt x="260" y="53"/>
                    <a:pt x="260" y="53"/>
                    <a:pt x="260" y="53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4" y="26"/>
                    <a:pt x="134" y="26"/>
                    <a:pt x="134" y="26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3" y="61"/>
                    <a:pt x="103" y="61"/>
                    <a:pt x="102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201"/>
                    <a:pt x="48" y="201"/>
                    <a:pt x="48" y="201"/>
                  </a:cubicBezTo>
                  <a:cubicBezTo>
                    <a:pt x="48" y="202"/>
                    <a:pt x="48" y="202"/>
                    <a:pt x="47" y="203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3"/>
                    <a:pt x="2" y="263"/>
                    <a:pt x="1" y="262"/>
                  </a:cubicBezTo>
                  <a:cubicBezTo>
                    <a:pt x="1" y="262"/>
                    <a:pt x="0" y="260"/>
                    <a:pt x="1" y="259"/>
                  </a:cubicBezTo>
                  <a:cubicBezTo>
                    <a:pt x="44" y="201"/>
                    <a:pt x="44" y="201"/>
                    <a:pt x="44" y="201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58"/>
                    <a:pt x="44" y="58"/>
                    <a:pt x="45" y="57"/>
                  </a:cubicBezTo>
                  <a:cubicBezTo>
                    <a:pt x="45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101" y="57"/>
                    <a:pt x="101" y="57"/>
                    <a:pt x="101" y="57"/>
                  </a:cubicBezTo>
                  <a:cubicBezTo>
                    <a:pt x="132" y="23"/>
                    <a:pt x="132" y="23"/>
                    <a:pt x="132" y="23"/>
                  </a:cubicBezTo>
                  <a:cubicBezTo>
                    <a:pt x="132" y="22"/>
                    <a:pt x="132" y="22"/>
                    <a:pt x="132" y="22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7" y="0"/>
                    <a:pt x="188" y="0"/>
                    <a:pt x="188" y="0"/>
                  </a:cubicBezTo>
                  <a:cubicBezTo>
                    <a:pt x="264" y="51"/>
                    <a:pt x="264" y="51"/>
                    <a:pt x="264" y="51"/>
                  </a:cubicBezTo>
                  <a:cubicBezTo>
                    <a:pt x="264" y="52"/>
                    <a:pt x="265" y="53"/>
                    <a:pt x="264" y="54"/>
                  </a:cubicBezTo>
                  <a:cubicBezTo>
                    <a:pt x="214" y="140"/>
                    <a:pt x="214" y="140"/>
                    <a:pt x="214" y="140"/>
                  </a:cubicBezTo>
                  <a:cubicBezTo>
                    <a:pt x="228" y="181"/>
                    <a:pt x="228" y="181"/>
                    <a:pt x="228" y="181"/>
                  </a:cubicBezTo>
                  <a:cubicBezTo>
                    <a:pt x="228" y="182"/>
                    <a:pt x="228" y="182"/>
                    <a:pt x="228" y="183"/>
                  </a:cubicBezTo>
                  <a:cubicBezTo>
                    <a:pt x="189" y="277"/>
                    <a:pt x="189" y="277"/>
                    <a:pt x="189" y="277"/>
                  </a:cubicBezTo>
                  <a:cubicBezTo>
                    <a:pt x="189" y="277"/>
                    <a:pt x="188" y="278"/>
                    <a:pt x="187" y="278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9" name="Freeform 37"/>
            <p:cNvSpPr>
              <a:spLocks/>
            </p:cNvSpPr>
            <p:nvPr/>
          </p:nvSpPr>
          <p:spPr bwMode="auto">
            <a:xfrm>
              <a:off x="4106" y="2758"/>
              <a:ext cx="588" cy="318"/>
            </a:xfrm>
            <a:custGeom>
              <a:avLst/>
              <a:gdLst>
                <a:gd name="T0" fmla="*/ 540 w 774"/>
                <a:gd name="T1" fmla="*/ 419 h 419"/>
                <a:gd name="T2" fmla="*/ 539 w 774"/>
                <a:gd name="T3" fmla="*/ 418 h 419"/>
                <a:gd name="T4" fmla="*/ 492 w 774"/>
                <a:gd name="T5" fmla="*/ 396 h 419"/>
                <a:gd name="T6" fmla="*/ 418 w 774"/>
                <a:gd name="T7" fmla="*/ 398 h 419"/>
                <a:gd name="T8" fmla="*/ 417 w 774"/>
                <a:gd name="T9" fmla="*/ 398 h 419"/>
                <a:gd name="T10" fmla="*/ 272 w 774"/>
                <a:gd name="T11" fmla="*/ 312 h 419"/>
                <a:gd name="T12" fmla="*/ 272 w 774"/>
                <a:gd name="T13" fmla="*/ 311 h 419"/>
                <a:gd name="T14" fmla="*/ 254 w 774"/>
                <a:gd name="T15" fmla="*/ 288 h 419"/>
                <a:gd name="T16" fmla="*/ 178 w 774"/>
                <a:gd name="T17" fmla="*/ 328 h 419"/>
                <a:gd name="T18" fmla="*/ 172 w 774"/>
                <a:gd name="T19" fmla="*/ 366 h 419"/>
                <a:gd name="T20" fmla="*/ 171 w 774"/>
                <a:gd name="T21" fmla="*/ 368 h 419"/>
                <a:gd name="T22" fmla="*/ 96 w 774"/>
                <a:gd name="T23" fmla="*/ 388 h 419"/>
                <a:gd name="T24" fmla="*/ 95 w 774"/>
                <a:gd name="T25" fmla="*/ 388 h 419"/>
                <a:gd name="T26" fmla="*/ 2 w 774"/>
                <a:gd name="T27" fmla="*/ 366 h 419"/>
                <a:gd name="T28" fmla="*/ 0 w 774"/>
                <a:gd name="T29" fmla="*/ 364 h 419"/>
                <a:gd name="T30" fmla="*/ 3 w 774"/>
                <a:gd name="T31" fmla="*/ 362 h 419"/>
                <a:gd name="T32" fmla="*/ 96 w 774"/>
                <a:gd name="T33" fmla="*/ 384 h 419"/>
                <a:gd name="T34" fmla="*/ 168 w 774"/>
                <a:gd name="T35" fmla="*/ 364 h 419"/>
                <a:gd name="T36" fmla="*/ 174 w 774"/>
                <a:gd name="T37" fmla="*/ 327 h 419"/>
                <a:gd name="T38" fmla="*/ 175 w 774"/>
                <a:gd name="T39" fmla="*/ 325 h 419"/>
                <a:gd name="T40" fmla="*/ 254 w 774"/>
                <a:gd name="T41" fmla="*/ 284 h 419"/>
                <a:gd name="T42" fmla="*/ 257 w 774"/>
                <a:gd name="T43" fmla="*/ 284 h 419"/>
                <a:gd name="T44" fmla="*/ 275 w 774"/>
                <a:gd name="T45" fmla="*/ 308 h 419"/>
                <a:gd name="T46" fmla="*/ 418 w 774"/>
                <a:gd name="T47" fmla="*/ 394 h 419"/>
                <a:gd name="T48" fmla="*/ 493 w 774"/>
                <a:gd name="T49" fmla="*/ 392 h 419"/>
                <a:gd name="T50" fmla="*/ 494 w 774"/>
                <a:gd name="T51" fmla="*/ 392 h 419"/>
                <a:gd name="T52" fmla="*/ 541 w 774"/>
                <a:gd name="T53" fmla="*/ 414 h 419"/>
                <a:gd name="T54" fmla="*/ 610 w 774"/>
                <a:gd name="T55" fmla="*/ 400 h 419"/>
                <a:gd name="T56" fmla="*/ 649 w 774"/>
                <a:gd name="T57" fmla="*/ 349 h 419"/>
                <a:gd name="T58" fmla="*/ 649 w 774"/>
                <a:gd name="T59" fmla="*/ 257 h 419"/>
                <a:gd name="T60" fmla="*/ 649 w 774"/>
                <a:gd name="T61" fmla="*/ 257 h 419"/>
                <a:gd name="T62" fmla="*/ 670 w 774"/>
                <a:gd name="T63" fmla="*/ 185 h 419"/>
                <a:gd name="T64" fmla="*/ 649 w 774"/>
                <a:gd name="T65" fmla="*/ 97 h 419"/>
                <a:gd name="T66" fmla="*/ 650 w 774"/>
                <a:gd name="T67" fmla="*/ 95 h 419"/>
                <a:gd name="T68" fmla="*/ 770 w 774"/>
                <a:gd name="T69" fmla="*/ 1 h 419"/>
                <a:gd name="T70" fmla="*/ 773 w 774"/>
                <a:gd name="T71" fmla="*/ 1 h 419"/>
                <a:gd name="T72" fmla="*/ 773 w 774"/>
                <a:gd name="T73" fmla="*/ 4 h 419"/>
                <a:gd name="T74" fmla="*/ 653 w 774"/>
                <a:gd name="T75" fmla="*/ 98 h 419"/>
                <a:gd name="T76" fmla="*/ 674 w 774"/>
                <a:gd name="T77" fmla="*/ 184 h 419"/>
                <a:gd name="T78" fmla="*/ 674 w 774"/>
                <a:gd name="T79" fmla="*/ 185 h 419"/>
                <a:gd name="T80" fmla="*/ 653 w 774"/>
                <a:gd name="T81" fmla="*/ 257 h 419"/>
                <a:gd name="T82" fmla="*/ 653 w 774"/>
                <a:gd name="T83" fmla="*/ 350 h 419"/>
                <a:gd name="T84" fmla="*/ 653 w 774"/>
                <a:gd name="T85" fmla="*/ 351 h 419"/>
                <a:gd name="T86" fmla="*/ 613 w 774"/>
                <a:gd name="T87" fmla="*/ 403 h 419"/>
                <a:gd name="T88" fmla="*/ 611 w 774"/>
                <a:gd name="T89" fmla="*/ 404 h 419"/>
                <a:gd name="T90" fmla="*/ 541 w 774"/>
                <a:gd name="T91" fmla="*/ 419 h 419"/>
                <a:gd name="T92" fmla="*/ 540 w 774"/>
                <a:gd name="T93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4" h="419">
                  <a:moveTo>
                    <a:pt x="540" y="419"/>
                  </a:moveTo>
                  <a:cubicBezTo>
                    <a:pt x="540" y="419"/>
                    <a:pt x="540" y="419"/>
                    <a:pt x="539" y="418"/>
                  </a:cubicBezTo>
                  <a:cubicBezTo>
                    <a:pt x="492" y="396"/>
                    <a:pt x="492" y="396"/>
                    <a:pt x="492" y="396"/>
                  </a:cubicBezTo>
                  <a:cubicBezTo>
                    <a:pt x="418" y="398"/>
                    <a:pt x="418" y="398"/>
                    <a:pt x="418" y="398"/>
                  </a:cubicBezTo>
                  <a:cubicBezTo>
                    <a:pt x="417" y="398"/>
                    <a:pt x="417" y="398"/>
                    <a:pt x="417" y="398"/>
                  </a:cubicBezTo>
                  <a:cubicBezTo>
                    <a:pt x="272" y="312"/>
                    <a:pt x="272" y="312"/>
                    <a:pt x="272" y="312"/>
                  </a:cubicBezTo>
                  <a:cubicBezTo>
                    <a:pt x="272" y="312"/>
                    <a:pt x="272" y="311"/>
                    <a:pt x="272" y="311"/>
                  </a:cubicBezTo>
                  <a:cubicBezTo>
                    <a:pt x="254" y="288"/>
                    <a:pt x="254" y="288"/>
                    <a:pt x="254" y="288"/>
                  </a:cubicBezTo>
                  <a:cubicBezTo>
                    <a:pt x="178" y="328"/>
                    <a:pt x="178" y="328"/>
                    <a:pt x="178" y="328"/>
                  </a:cubicBezTo>
                  <a:cubicBezTo>
                    <a:pt x="172" y="366"/>
                    <a:pt x="172" y="366"/>
                    <a:pt x="172" y="366"/>
                  </a:cubicBezTo>
                  <a:cubicBezTo>
                    <a:pt x="172" y="367"/>
                    <a:pt x="172" y="367"/>
                    <a:pt x="171" y="368"/>
                  </a:cubicBezTo>
                  <a:cubicBezTo>
                    <a:pt x="96" y="388"/>
                    <a:pt x="96" y="388"/>
                    <a:pt x="96" y="388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1" y="366"/>
                    <a:pt x="0" y="365"/>
                    <a:pt x="0" y="364"/>
                  </a:cubicBezTo>
                  <a:cubicBezTo>
                    <a:pt x="1" y="363"/>
                    <a:pt x="2" y="362"/>
                    <a:pt x="3" y="362"/>
                  </a:cubicBezTo>
                  <a:cubicBezTo>
                    <a:pt x="96" y="384"/>
                    <a:pt x="96" y="384"/>
                    <a:pt x="96" y="384"/>
                  </a:cubicBezTo>
                  <a:cubicBezTo>
                    <a:pt x="168" y="364"/>
                    <a:pt x="168" y="364"/>
                    <a:pt x="168" y="364"/>
                  </a:cubicBezTo>
                  <a:cubicBezTo>
                    <a:pt x="174" y="327"/>
                    <a:pt x="174" y="327"/>
                    <a:pt x="174" y="327"/>
                  </a:cubicBezTo>
                  <a:cubicBezTo>
                    <a:pt x="174" y="326"/>
                    <a:pt x="175" y="326"/>
                    <a:pt x="175" y="325"/>
                  </a:cubicBezTo>
                  <a:cubicBezTo>
                    <a:pt x="254" y="284"/>
                    <a:pt x="254" y="284"/>
                    <a:pt x="254" y="284"/>
                  </a:cubicBezTo>
                  <a:cubicBezTo>
                    <a:pt x="255" y="283"/>
                    <a:pt x="256" y="284"/>
                    <a:pt x="257" y="284"/>
                  </a:cubicBezTo>
                  <a:cubicBezTo>
                    <a:pt x="275" y="308"/>
                    <a:pt x="275" y="308"/>
                    <a:pt x="275" y="308"/>
                  </a:cubicBezTo>
                  <a:cubicBezTo>
                    <a:pt x="418" y="394"/>
                    <a:pt x="418" y="394"/>
                    <a:pt x="418" y="394"/>
                  </a:cubicBezTo>
                  <a:cubicBezTo>
                    <a:pt x="493" y="392"/>
                    <a:pt x="493" y="392"/>
                    <a:pt x="493" y="392"/>
                  </a:cubicBezTo>
                  <a:cubicBezTo>
                    <a:pt x="493" y="392"/>
                    <a:pt x="493" y="392"/>
                    <a:pt x="494" y="392"/>
                  </a:cubicBezTo>
                  <a:cubicBezTo>
                    <a:pt x="541" y="414"/>
                    <a:pt x="541" y="414"/>
                    <a:pt x="541" y="414"/>
                  </a:cubicBezTo>
                  <a:cubicBezTo>
                    <a:pt x="610" y="400"/>
                    <a:pt x="610" y="400"/>
                    <a:pt x="610" y="400"/>
                  </a:cubicBezTo>
                  <a:cubicBezTo>
                    <a:pt x="649" y="349"/>
                    <a:pt x="649" y="349"/>
                    <a:pt x="649" y="349"/>
                  </a:cubicBezTo>
                  <a:cubicBezTo>
                    <a:pt x="649" y="257"/>
                    <a:pt x="649" y="257"/>
                    <a:pt x="649" y="257"/>
                  </a:cubicBezTo>
                  <a:cubicBezTo>
                    <a:pt x="649" y="257"/>
                    <a:pt x="649" y="257"/>
                    <a:pt x="649" y="257"/>
                  </a:cubicBezTo>
                  <a:cubicBezTo>
                    <a:pt x="670" y="185"/>
                    <a:pt x="670" y="185"/>
                    <a:pt x="670" y="185"/>
                  </a:cubicBezTo>
                  <a:cubicBezTo>
                    <a:pt x="649" y="97"/>
                    <a:pt x="649" y="97"/>
                    <a:pt x="649" y="97"/>
                  </a:cubicBezTo>
                  <a:cubicBezTo>
                    <a:pt x="649" y="97"/>
                    <a:pt x="649" y="96"/>
                    <a:pt x="650" y="95"/>
                  </a:cubicBezTo>
                  <a:cubicBezTo>
                    <a:pt x="770" y="1"/>
                    <a:pt x="770" y="1"/>
                    <a:pt x="770" y="1"/>
                  </a:cubicBezTo>
                  <a:cubicBezTo>
                    <a:pt x="771" y="0"/>
                    <a:pt x="772" y="0"/>
                    <a:pt x="773" y="1"/>
                  </a:cubicBezTo>
                  <a:cubicBezTo>
                    <a:pt x="774" y="2"/>
                    <a:pt x="774" y="3"/>
                    <a:pt x="773" y="4"/>
                  </a:cubicBezTo>
                  <a:cubicBezTo>
                    <a:pt x="653" y="98"/>
                    <a:pt x="653" y="98"/>
                    <a:pt x="653" y="98"/>
                  </a:cubicBezTo>
                  <a:cubicBezTo>
                    <a:pt x="674" y="184"/>
                    <a:pt x="674" y="184"/>
                    <a:pt x="674" y="184"/>
                  </a:cubicBezTo>
                  <a:cubicBezTo>
                    <a:pt x="674" y="185"/>
                    <a:pt x="674" y="185"/>
                    <a:pt x="674" y="185"/>
                  </a:cubicBezTo>
                  <a:cubicBezTo>
                    <a:pt x="653" y="257"/>
                    <a:pt x="653" y="257"/>
                    <a:pt x="653" y="257"/>
                  </a:cubicBezTo>
                  <a:cubicBezTo>
                    <a:pt x="653" y="350"/>
                    <a:pt x="653" y="350"/>
                    <a:pt x="653" y="350"/>
                  </a:cubicBezTo>
                  <a:cubicBezTo>
                    <a:pt x="653" y="350"/>
                    <a:pt x="653" y="351"/>
                    <a:pt x="653" y="351"/>
                  </a:cubicBezTo>
                  <a:cubicBezTo>
                    <a:pt x="613" y="403"/>
                    <a:pt x="613" y="403"/>
                    <a:pt x="613" y="403"/>
                  </a:cubicBezTo>
                  <a:cubicBezTo>
                    <a:pt x="612" y="404"/>
                    <a:pt x="612" y="404"/>
                    <a:pt x="611" y="404"/>
                  </a:cubicBezTo>
                  <a:cubicBezTo>
                    <a:pt x="541" y="419"/>
                    <a:pt x="541" y="419"/>
                    <a:pt x="541" y="419"/>
                  </a:cubicBezTo>
                  <a:cubicBezTo>
                    <a:pt x="541" y="419"/>
                    <a:pt x="540" y="419"/>
                    <a:pt x="540" y="419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0" name="Freeform 38"/>
            <p:cNvSpPr>
              <a:spLocks/>
            </p:cNvSpPr>
            <p:nvPr/>
          </p:nvSpPr>
          <p:spPr bwMode="auto">
            <a:xfrm>
              <a:off x="4908" y="3012"/>
              <a:ext cx="272" cy="224"/>
            </a:xfrm>
            <a:custGeom>
              <a:avLst/>
              <a:gdLst>
                <a:gd name="T0" fmla="*/ 176 w 359"/>
                <a:gd name="T1" fmla="*/ 295 h 295"/>
                <a:gd name="T2" fmla="*/ 175 w 359"/>
                <a:gd name="T3" fmla="*/ 294 h 295"/>
                <a:gd name="T4" fmla="*/ 122 w 359"/>
                <a:gd name="T5" fmla="*/ 267 h 295"/>
                <a:gd name="T6" fmla="*/ 26 w 359"/>
                <a:gd name="T7" fmla="*/ 290 h 295"/>
                <a:gd name="T8" fmla="*/ 24 w 359"/>
                <a:gd name="T9" fmla="*/ 289 h 295"/>
                <a:gd name="T10" fmla="*/ 1 w 359"/>
                <a:gd name="T11" fmla="*/ 244 h 295"/>
                <a:gd name="T12" fmla="*/ 1 w 359"/>
                <a:gd name="T13" fmla="*/ 242 h 295"/>
                <a:gd name="T14" fmla="*/ 94 w 359"/>
                <a:gd name="T15" fmla="*/ 167 h 295"/>
                <a:gd name="T16" fmla="*/ 95 w 359"/>
                <a:gd name="T17" fmla="*/ 166 h 295"/>
                <a:gd name="T18" fmla="*/ 161 w 359"/>
                <a:gd name="T19" fmla="*/ 166 h 295"/>
                <a:gd name="T20" fmla="*/ 232 w 359"/>
                <a:gd name="T21" fmla="*/ 88 h 295"/>
                <a:gd name="T22" fmla="*/ 233 w 359"/>
                <a:gd name="T23" fmla="*/ 87 h 295"/>
                <a:gd name="T24" fmla="*/ 304 w 359"/>
                <a:gd name="T25" fmla="*/ 69 h 295"/>
                <a:gd name="T26" fmla="*/ 355 w 359"/>
                <a:gd name="T27" fmla="*/ 1 h 295"/>
                <a:gd name="T28" fmla="*/ 358 w 359"/>
                <a:gd name="T29" fmla="*/ 0 h 295"/>
                <a:gd name="T30" fmla="*/ 358 w 359"/>
                <a:gd name="T31" fmla="*/ 3 h 295"/>
                <a:gd name="T32" fmla="*/ 307 w 359"/>
                <a:gd name="T33" fmla="*/ 72 h 295"/>
                <a:gd name="T34" fmla="*/ 306 w 359"/>
                <a:gd name="T35" fmla="*/ 73 h 295"/>
                <a:gd name="T36" fmla="*/ 234 w 359"/>
                <a:gd name="T37" fmla="*/ 91 h 295"/>
                <a:gd name="T38" fmla="*/ 164 w 359"/>
                <a:gd name="T39" fmla="*/ 169 h 295"/>
                <a:gd name="T40" fmla="*/ 162 w 359"/>
                <a:gd name="T41" fmla="*/ 170 h 295"/>
                <a:gd name="T42" fmla="*/ 96 w 359"/>
                <a:gd name="T43" fmla="*/ 170 h 295"/>
                <a:gd name="T44" fmla="*/ 5 w 359"/>
                <a:gd name="T45" fmla="*/ 244 h 295"/>
                <a:gd name="T46" fmla="*/ 27 w 359"/>
                <a:gd name="T47" fmla="*/ 286 h 295"/>
                <a:gd name="T48" fmla="*/ 122 w 359"/>
                <a:gd name="T49" fmla="*/ 263 h 295"/>
                <a:gd name="T50" fmla="*/ 123 w 359"/>
                <a:gd name="T51" fmla="*/ 263 h 295"/>
                <a:gd name="T52" fmla="*/ 177 w 359"/>
                <a:gd name="T53" fmla="*/ 291 h 295"/>
                <a:gd name="T54" fmla="*/ 178 w 359"/>
                <a:gd name="T55" fmla="*/ 293 h 295"/>
                <a:gd name="T56" fmla="*/ 176 w 359"/>
                <a:gd name="T57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9" h="295">
                  <a:moveTo>
                    <a:pt x="176" y="295"/>
                  </a:moveTo>
                  <a:cubicBezTo>
                    <a:pt x="176" y="295"/>
                    <a:pt x="176" y="295"/>
                    <a:pt x="175" y="294"/>
                  </a:cubicBezTo>
                  <a:cubicBezTo>
                    <a:pt x="122" y="267"/>
                    <a:pt x="122" y="267"/>
                    <a:pt x="122" y="267"/>
                  </a:cubicBezTo>
                  <a:cubicBezTo>
                    <a:pt x="26" y="290"/>
                    <a:pt x="26" y="290"/>
                    <a:pt x="26" y="290"/>
                  </a:cubicBezTo>
                  <a:cubicBezTo>
                    <a:pt x="25" y="290"/>
                    <a:pt x="24" y="290"/>
                    <a:pt x="24" y="289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0" y="243"/>
                    <a:pt x="0" y="242"/>
                    <a:pt x="1" y="242"/>
                  </a:cubicBezTo>
                  <a:cubicBezTo>
                    <a:pt x="94" y="167"/>
                    <a:pt x="94" y="167"/>
                    <a:pt x="94" y="167"/>
                  </a:cubicBezTo>
                  <a:cubicBezTo>
                    <a:pt x="94" y="166"/>
                    <a:pt x="95" y="166"/>
                    <a:pt x="95" y="166"/>
                  </a:cubicBezTo>
                  <a:cubicBezTo>
                    <a:pt x="161" y="166"/>
                    <a:pt x="161" y="166"/>
                    <a:pt x="161" y="166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232" y="87"/>
                    <a:pt x="232" y="87"/>
                    <a:pt x="233" y="87"/>
                  </a:cubicBezTo>
                  <a:cubicBezTo>
                    <a:pt x="304" y="69"/>
                    <a:pt x="304" y="69"/>
                    <a:pt x="304" y="69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6" y="0"/>
                    <a:pt x="357" y="0"/>
                    <a:pt x="358" y="0"/>
                  </a:cubicBezTo>
                  <a:cubicBezTo>
                    <a:pt x="359" y="1"/>
                    <a:pt x="359" y="2"/>
                    <a:pt x="358" y="3"/>
                  </a:cubicBezTo>
                  <a:cubicBezTo>
                    <a:pt x="307" y="72"/>
                    <a:pt x="307" y="72"/>
                    <a:pt x="307" y="72"/>
                  </a:cubicBezTo>
                  <a:cubicBezTo>
                    <a:pt x="307" y="73"/>
                    <a:pt x="306" y="73"/>
                    <a:pt x="306" y="73"/>
                  </a:cubicBezTo>
                  <a:cubicBezTo>
                    <a:pt x="234" y="91"/>
                    <a:pt x="234" y="91"/>
                    <a:pt x="234" y="91"/>
                  </a:cubicBezTo>
                  <a:cubicBezTo>
                    <a:pt x="164" y="169"/>
                    <a:pt x="164" y="169"/>
                    <a:pt x="164" y="169"/>
                  </a:cubicBezTo>
                  <a:cubicBezTo>
                    <a:pt x="163" y="170"/>
                    <a:pt x="163" y="170"/>
                    <a:pt x="162" y="170"/>
                  </a:cubicBezTo>
                  <a:cubicBezTo>
                    <a:pt x="96" y="170"/>
                    <a:pt x="96" y="170"/>
                    <a:pt x="96" y="170"/>
                  </a:cubicBezTo>
                  <a:cubicBezTo>
                    <a:pt x="5" y="244"/>
                    <a:pt x="5" y="244"/>
                    <a:pt x="5" y="244"/>
                  </a:cubicBezTo>
                  <a:cubicBezTo>
                    <a:pt x="27" y="286"/>
                    <a:pt x="27" y="286"/>
                    <a:pt x="27" y="286"/>
                  </a:cubicBezTo>
                  <a:cubicBezTo>
                    <a:pt x="122" y="263"/>
                    <a:pt x="122" y="263"/>
                    <a:pt x="122" y="263"/>
                  </a:cubicBezTo>
                  <a:cubicBezTo>
                    <a:pt x="122" y="263"/>
                    <a:pt x="123" y="263"/>
                    <a:pt x="123" y="263"/>
                  </a:cubicBezTo>
                  <a:cubicBezTo>
                    <a:pt x="177" y="291"/>
                    <a:pt x="177" y="291"/>
                    <a:pt x="177" y="291"/>
                  </a:cubicBezTo>
                  <a:cubicBezTo>
                    <a:pt x="178" y="291"/>
                    <a:pt x="179" y="293"/>
                    <a:pt x="178" y="293"/>
                  </a:cubicBezTo>
                  <a:cubicBezTo>
                    <a:pt x="178" y="294"/>
                    <a:pt x="177" y="295"/>
                    <a:pt x="176" y="295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1" name="Freeform 39"/>
            <p:cNvSpPr>
              <a:spLocks noEditPoints="1"/>
            </p:cNvSpPr>
            <p:nvPr/>
          </p:nvSpPr>
          <p:spPr bwMode="auto">
            <a:xfrm>
              <a:off x="3994" y="3724"/>
              <a:ext cx="369" cy="257"/>
            </a:xfrm>
            <a:custGeom>
              <a:avLst/>
              <a:gdLst>
                <a:gd name="T0" fmla="*/ 74 w 486"/>
                <a:gd name="T1" fmla="*/ 339 h 339"/>
                <a:gd name="T2" fmla="*/ 71 w 486"/>
                <a:gd name="T3" fmla="*/ 337 h 339"/>
                <a:gd name="T4" fmla="*/ 1 w 486"/>
                <a:gd name="T5" fmla="*/ 231 h 339"/>
                <a:gd name="T6" fmla="*/ 1 w 486"/>
                <a:gd name="T7" fmla="*/ 227 h 339"/>
                <a:gd name="T8" fmla="*/ 83 w 486"/>
                <a:gd name="T9" fmla="*/ 115 h 339"/>
                <a:gd name="T10" fmla="*/ 85 w 486"/>
                <a:gd name="T11" fmla="*/ 113 h 339"/>
                <a:gd name="T12" fmla="*/ 296 w 486"/>
                <a:gd name="T13" fmla="*/ 53 h 339"/>
                <a:gd name="T14" fmla="*/ 370 w 486"/>
                <a:gd name="T15" fmla="*/ 2 h 339"/>
                <a:gd name="T16" fmla="*/ 375 w 486"/>
                <a:gd name="T17" fmla="*/ 2 h 339"/>
                <a:gd name="T18" fmla="*/ 485 w 486"/>
                <a:gd name="T19" fmla="*/ 122 h 339"/>
                <a:gd name="T20" fmla="*/ 486 w 486"/>
                <a:gd name="T21" fmla="*/ 126 h 339"/>
                <a:gd name="T22" fmla="*/ 467 w 486"/>
                <a:gd name="T23" fmla="*/ 256 h 339"/>
                <a:gd name="T24" fmla="*/ 465 w 486"/>
                <a:gd name="T25" fmla="*/ 259 h 339"/>
                <a:gd name="T26" fmla="*/ 304 w 486"/>
                <a:gd name="T27" fmla="*/ 335 h 339"/>
                <a:gd name="T28" fmla="*/ 302 w 486"/>
                <a:gd name="T29" fmla="*/ 335 h 339"/>
                <a:gd name="T30" fmla="*/ 182 w 486"/>
                <a:gd name="T31" fmla="*/ 335 h 339"/>
                <a:gd name="T32" fmla="*/ 74 w 486"/>
                <a:gd name="T33" fmla="*/ 339 h 339"/>
                <a:gd name="T34" fmla="*/ 74 w 486"/>
                <a:gd name="T35" fmla="*/ 339 h 339"/>
                <a:gd name="T36" fmla="*/ 9 w 486"/>
                <a:gd name="T37" fmla="*/ 229 h 339"/>
                <a:gd name="T38" fmla="*/ 76 w 486"/>
                <a:gd name="T39" fmla="*/ 331 h 339"/>
                <a:gd name="T40" fmla="*/ 182 w 486"/>
                <a:gd name="T41" fmla="*/ 327 h 339"/>
                <a:gd name="T42" fmla="*/ 301 w 486"/>
                <a:gd name="T43" fmla="*/ 327 h 339"/>
                <a:gd name="T44" fmla="*/ 459 w 486"/>
                <a:gd name="T45" fmla="*/ 253 h 339"/>
                <a:gd name="T46" fmla="*/ 478 w 486"/>
                <a:gd name="T47" fmla="*/ 126 h 339"/>
                <a:gd name="T48" fmla="*/ 372 w 486"/>
                <a:gd name="T49" fmla="*/ 10 h 339"/>
                <a:gd name="T50" fmla="*/ 301 w 486"/>
                <a:gd name="T51" fmla="*/ 60 h 339"/>
                <a:gd name="T52" fmla="*/ 299 w 486"/>
                <a:gd name="T53" fmla="*/ 61 h 339"/>
                <a:gd name="T54" fmla="*/ 89 w 486"/>
                <a:gd name="T55" fmla="*/ 120 h 339"/>
                <a:gd name="T56" fmla="*/ 9 w 486"/>
                <a:gd name="T57" fmla="*/ 22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6" h="339">
                  <a:moveTo>
                    <a:pt x="74" y="339"/>
                  </a:moveTo>
                  <a:cubicBezTo>
                    <a:pt x="73" y="339"/>
                    <a:pt x="72" y="338"/>
                    <a:pt x="71" y="337"/>
                  </a:cubicBezTo>
                  <a:cubicBezTo>
                    <a:pt x="1" y="231"/>
                    <a:pt x="1" y="231"/>
                    <a:pt x="1" y="231"/>
                  </a:cubicBezTo>
                  <a:cubicBezTo>
                    <a:pt x="0" y="230"/>
                    <a:pt x="0" y="228"/>
                    <a:pt x="1" y="227"/>
                  </a:cubicBezTo>
                  <a:cubicBezTo>
                    <a:pt x="83" y="115"/>
                    <a:pt x="83" y="115"/>
                    <a:pt x="83" y="115"/>
                  </a:cubicBezTo>
                  <a:cubicBezTo>
                    <a:pt x="84" y="114"/>
                    <a:pt x="84" y="113"/>
                    <a:pt x="85" y="113"/>
                  </a:cubicBezTo>
                  <a:cubicBezTo>
                    <a:pt x="296" y="53"/>
                    <a:pt x="296" y="53"/>
                    <a:pt x="296" y="53"/>
                  </a:cubicBezTo>
                  <a:cubicBezTo>
                    <a:pt x="370" y="2"/>
                    <a:pt x="370" y="2"/>
                    <a:pt x="370" y="2"/>
                  </a:cubicBezTo>
                  <a:cubicBezTo>
                    <a:pt x="372" y="0"/>
                    <a:pt x="374" y="1"/>
                    <a:pt x="375" y="2"/>
                  </a:cubicBezTo>
                  <a:cubicBezTo>
                    <a:pt x="485" y="122"/>
                    <a:pt x="485" y="122"/>
                    <a:pt x="485" y="122"/>
                  </a:cubicBezTo>
                  <a:cubicBezTo>
                    <a:pt x="486" y="123"/>
                    <a:pt x="486" y="124"/>
                    <a:pt x="486" y="126"/>
                  </a:cubicBezTo>
                  <a:cubicBezTo>
                    <a:pt x="467" y="256"/>
                    <a:pt x="467" y="256"/>
                    <a:pt x="467" y="256"/>
                  </a:cubicBezTo>
                  <a:cubicBezTo>
                    <a:pt x="467" y="257"/>
                    <a:pt x="466" y="259"/>
                    <a:pt x="465" y="259"/>
                  </a:cubicBezTo>
                  <a:cubicBezTo>
                    <a:pt x="304" y="335"/>
                    <a:pt x="304" y="335"/>
                    <a:pt x="304" y="335"/>
                  </a:cubicBezTo>
                  <a:cubicBezTo>
                    <a:pt x="303" y="335"/>
                    <a:pt x="303" y="335"/>
                    <a:pt x="302" y="335"/>
                  </a:cubicBezTo>
                  <a:cubicBezTo>
                    <a:pt x="182" y="335"/>
                    <a:pt x="182" y="335"/>
                    <a:pt x="182" y="335"/>
                  </a:cubicBezTo>
                  <a:cubicBezTo>
                    <a:pt x="74" y="339"/>
                    <a:pt x="74" y="339"/>
                    <a:pt x="74" y="339"/>
                  </a:cubicBezTo>
                  <a:cubicBezTo>
                    <a:pt x="74" y="339"/>
                    <a:pt x="74" y="339"/>
                    <a:pt x="74" y="339"/>
                  </a:cubicBezTo>
                  <a:close/>
                  <a:moveTo>
                    <a:pt x="9" y="229"/>
                  </a:moveTo>
                  <a:cubicBezTo>
                    <a:pt x="76" y="331"/>
                    <a:pt x="76" y="331"/>
                    <a:pt x="76" y="331"/>
                  </a:cubicBezTo>
                  <a:cubicBezTo>
                    <a:pt x="182" y="327"/>
                    <a:pt x="182" y="327"/>
                    <a:pt x="182" y="327"/>
                  </a:cubicBezTo>
                  <a:cubicBezTo>
                    <a:pt x="301" y="327"/>
                    <a:pt x="301" y="327"/>
                    <a:pt x="301" y="327"/>
                  </a:cubicBezTo>
                  <a:cubicBezTo>
                    <a:pt x="459" y="253"/>
                    <a:pt x="459" y="253"/>
                    <a:pt x="459" y="253"/>
                  </a:cubicBezTo>
                  <a:cubicBezTo>
                    <a:pt x="478" y="126"/>
                    <a:pt x="478" y="126"/>
                    <a:pt x="478" y="126"/>
                  </a:cubicBezTo>
                  <a:cubicBezTo>
                    <a:pt x="372" y="10"/>
                    <a:pt x="372" y="10"/>
                    <a:pt x="372" y="10"/>
                  </a:cubicBezTo>
                  <a:cubicBezTo>
                    <a:pt x="301" y="60"/>
                    <a:pt x="301" y="60"/>
                    <a:pt x="301" y="60"/>
                  </a:cubicBezTo>
                  <a:cubicBezTo>
                    <a:pt x="300" y="60"/>
                    <a:pt x="300" y="61"/>
                    <a:pt x="299" y="61"/>
                  </a:cubicBezTo>
                  <a:cubicBezTo>
                    <a:pt x="89" y="120"/>
                    <a:pt x="89" y="120"/>
                    <a:pt x="89" y="120"/>
                  </a:cubicBezTo>
                  <a:cubicBezTo>
                    <a:pt x="9" y="229"/>
                    <a:pt x="9" y="229"/>
                    <a:pt x="9" y="229"/>
                  </a:cubicBez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3876" y="1281"/>
              <a:ext cx="1466" cy="2405"/>
            </a:xfrm>
            <a:custGeom>
              <a:avLst/>
              <a:gdLst>
                <a:gd name="T0" fmla="*/ 1 w 1931"/>
                <a:gd name="T1" fmla="*/ 3086 h 3171"/>
                <a:gd name="T2" fmla="*/ 124 w 1931"/>
                <a:gd name="T3" fmla="*/ 2631 h 3171"/>
                <a:gd name="T4" fmla="*/ 124 w 1931"/>
                <a:gd name="T5" fmla="*/ 2446 h 3171"/>
                <a:gd name="T6" fmla="*/ 286 w 1931"/>
                <a:gd name="T7" fmla="*/ 2232 h 3171"/>
                <a:gd name="T8" fmla="*/ 411 w 1931"/>
                <a:gd name="T9" fmla="*/ 1972 h 3171"/>
                <a:gd name="T10" fmla="*/ 373 w 1931"/>
                <a:gd name="T11" fmla="*/ 1814 h 3171"/>
                <a:gd name="T12" fmla="*/ 280 w 1931"/>
                <a:gd name="T13" fmla="*/ 1685 h 3171"/>
                <a:gd name="T14" fmla="*/ 145 w 1931"/>
                <a:gd name="T15" fmla="*/ 1418 h 3171"/>
                <a:gd name="T16" fmla="*/ 277 w 1931"/>
                <a:gd name="T17" fmla="*/ 1175 h 3171"/>
                <a:gd name="T18" fmla="*/ 413 w 1931"/>
                <a:gd name="T19" fmla="*/ 1049 h 3171"/>
                <a:gd name="T20" fmla="*/ 340 w 1931"/>
                <a:gd name="T21" fmla="*/ 951 h 3171"/>
                <a:gd name="T22" fmla="*/ 199 w 1931"/>
                <a:gd name="T23" fmla="*/ 651 h 3171"/>
                <a:gd name="T24" fmla="*/ 462 w 1931"/>
                <a:gd name="T25" fmla="*/ 603 h 3171"/>
                <a:gd name="T26" fmla="*/ 514 w 1931"/>
                <a:gd name="T27" fmla="*/ 402 h 3171"/>
                <a:gd name="T28" fmla="*/ 870 w 1931"/>
                <a:gd name="T29" fmla="*/ 262 h 3171"/>
                <a:gd name="T30" fmla="*/ 1122 w 1931"/>
                <a:gd name="T31" fmla="*/ 53 h 3171"/>
                <a:gd name="T32" fmla="*/ 1220 w 1931"/>
                <a:gd name="T33" fmla="*/ 0 h 3171"/>
                <a:gd name="T34" fmla="*/ 1555 w 1931"/>
                <a:gd name="T35" fmla="*/ 466 h 3171"/>
                <a:gd name="T36" fmla="*/ 1779 w 1931"/>
                <a:gd name="T37" fmla="*/ 951 h 3171"/>
                <a:gd name="T38" fmla="*/ 1836 w 1931"/>
                <a:gd name="T39" fmla="*/ 1815 h 3171"/>
                <a:gd name="T40" fmla="*/ 1888 w 1931"/>
                <a:gd name="T41" fmla="*/ 2108 h 3171"/>
                <a:gd name="T42" fmla="*/ 1540 w 1931"/>
                <a:gd name="T43" fmla="*/ 2577 h 3171"/>
                <a:gd name="T44" fmla="*/ 1414 w 1931"/>
                <a:gd name="T45" fmla="*/ 2763 h 3171"/>
                <a:gd name="T46" fmla="*/ 1236 w 1931"/>
                <a:gd name="T47" fmla="*/ 2783 h 3171"/>
                <a:gd name="T48" fmla="*/ 1075 w 1931"/>
                <a:gd name="T49" fmla="*/ 2778 h 3171"/>
                <a:gd name="T50" fmla="*/ 987 w 1931"/>
                <a:gd name="T51" fmla="*/ 2878 h 3171"/>
                <a:gd name="T52" fmla="*/ 939 w 1931"/>
                <a:gd name="T53" fmla="*/ 2978 h 3171"/>
                <a:gd name="T54" fmla="*/ 716 w 1931"/>
                <a:gd name="T55" fmla="*/ 3028 h 3171"/>
                <a:gd name="T56" fmla="*/ 548 w 1931"/>
                <a:gd name="T57" fmla="*/ 3100 h 3171"/>
                <a:gd name="T58" fmla="*/ 249 w 1931"/>
                <a:gd name="T59" fmla="*/ 3039 h 3171"/>
                <a:gd name="T60" fmla="*/ 70 w 1931"/>
                <a:gd name="T61" fmla="*/ 3171 h 3171"/>
                <a:gd name="T62" fmla="*/ 243 w 1931"/>
                <a:gd name="T63" fmla="*/ 3034 h 3171"/>
                <a:gd name="T64" fmla="*/ 404 w 1931"/>
                <a:gd name="T65" fmla="*/ 3068 h 3171"/>
                <a:gd name="T66" fmla="*/ 711 w 1931"/>
                <a:gd name="T67" fmla="*/ 3022 h 3171"/>
                <a:gd name="T68" fmla="*/ 932 w 1931"/>
                <a:gd name="T69" fmla="*/ 2972 h 3171"/>
                <a:gd name="T70" fmla="*/ 947 w 1931"/>
                <a:gd name="T71" fmla="*/ 2851 h 3171"/>
                <a:gd name="T72" fmla="*/ 1071 w 1931"/>
                <a:gd name="T73" fmla="*/ 2770 h 3171"/>
                <a:gd name="T74" fmla="*/ 1232 w 1931"/>
                <a:gd name="T75" fmla="*/ 2776 h 3171"/>
                <a:gd name="T76" fmla="*/ 1302 w 1931"/>
                <a:gd name="T77" fmla="*/ 2719 h 3171"/>
                <a:gd name="T78" fmla="*/ 1533 w 1931"/>
                <a:gd name="T79" fmla="*/ 2573 h 3171"/>
                <a:gd name="T80" fmla="*/ 1834 w 1931"/>
                <a:gd name="T81" fmla="*/ 1826 h 3171"/>
                <a:gd name="T82" fmla="*/ 1819 w 1931"/>
                <a:gd name="T83" fmla="*/ 1519 h 3171"/>
                <a:gd name="T84" fmla="*/ 1675 w 1931"/>
                <a:gd name="T85" fmla="*/ 833 h 3171"/>
                <a:gd name="T86" fmla="*/ 1196 w 1931"/>
                <a:gd name="T87" fmla="*/ 58 h 3171"/>
                <a:gd name="T88" fmla="*/ 1008 w 1931"/>
                <a:gd name="T89" fmla="*/ 193 h 3171"/>
                <a:gd name="T90" fmla="*/ 763 w 1931"/>
                <a:gd name="T91" fmla="*/ 271 h 3171"/>
                <a:gd name="T92" fmla="*/ 481 w 1931"/>
                <a:gd name="T93" fmla="*/ 537 h 3171"/>
                <a:gd name="T94" fmla="*/ 418 w 1931"/>
                <a:gd name="T95" fmla="*/ 631 h 3171"/>
                <a:gd name="T96" fmla="*/ 345 w 1931"/>
                <a:gd name="T97" fmla="*/ 944 h 3171"/>
                <a:gd name="T98" fmla="*/ 471 w 1931"/>
                <a:gd name="T99" fmla="*/ 953 h 3171"/>
                <a:gd name="T100" fmla="*/ 407 w 1931"/>
                <a:gd name="T101" fmla="*/ 1164 h 3171"/>
                <a:gd name="T102" fmla="*/ 262 w 1931"/>
                <a:gd name="T103" fmla="*/ 1468 h 3171"/>
                <a:gd name="T104" fmla="*/ 367 w 1931"/>
                <a:gd name="T105" fmla="*/ 1670 h 3171"/>
                <a:gd name="T106" fmla="*/ 381 w 1931"/>
                <a:gd name="T107" fmla="*/ 1817 h 3171"/>
                <a:gd name="T108" fmla="*/ 403 w 1931"/>
                <a:gd name="T109" fmla="*/ 2054 h 3171"/>
                <a:gd name="T110" fmla="*/ 309 w 1931"/>
                <a:gd name="T111" fmla="*/ 2311 h 3171"/>
                <a:gd name="T112" fmla="*/ 127 w 1931"/>
                <a:gd name="T113" fmla="*/ 2454 h 3171"/>
                <a:gd name="T114" fmla="*/ 17 w 1931"/>
                <a:gd name="T115" fmla="*/ 2802 h 3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31" h="3171">
                  <a:moveTo>
                    <a:pt x="70" y="3171"/>
                  </a:moveTo>
                  <a:cubicBezTo>
                    <a:pt x="69" y="3171"/>
                    <a:pt x="68" y="3170"/>
                    <a:pt x="67" y="3169"/>
                  </a:cubicBezTo>
                  <a:cubicBezTo>
                    <a:pt x="1" y="3090"/>
                    <a:pt x="1" y="3090"/>
                    <a:pt x="1" y="3090"/>
                  </a:cubicBezTo>
                  <a:cubicBezTo>
                    <a:pt x="0" y="3089"/>
                    <a:pt x="0" y="3087"/>
                    <a:pt x="1" y="3086"/>
                  </a:cubicBezTo>
                  <a:cubicBezTo>
                    <a:pt x="94" y="2926"/>
                    <a:pt x="94" y="2926"/>
                    <a:pt x="94" y="2926"/>
                  </a:cubicBezTo>
                  <a:cubicBezTo>
                    <a:pt x="9" y="2804"/>
                    <a:pt x="9" y="2804"/>
                    <a:pt x="9" y="2804"/>
                  </a:cubicBezTo>
                  <a:cubicBezTo>
                    <a:pt x="8" y="2803"/>
                    <a:pt x="8" y="2801"/>
                    <a:pt x="9" y="2800"/>
                  </a:cubicBezTo>
                  <a:cubicBezTo>
                    <a:pt x="124" y="2631"/>
                    <a:pt x="124" y="2631"/>
                    <a:pt x="124" y="2631"/>
                  </a:cubicBezTo>
                  <a:cubicBezTo>
                    <a:pt x="74" y="2565"/>
                    <a:pt x="74" y="2565"/>
                    <a:pt x="74" y="2565"/>
                  </a:cubicBezTo>
                  <a:cubicBezTo>
                    <a:pt x="73" y="2564"/>
                    <a:pt x="73" y="2562"/>
                    <a:pt x="74" y="2561"/>
                  </a:cubicBezTo>
                  <a:cubicBezTo>
                    <a:pt x="121" y="2449"/>
                    <a:pt x="121" y="2449"/>
                    <a:pt x="121" y="2449"/>
                  </a:cubicBezTo>
                  <a:cubicBezTo>
                    <a:pt x="121" y="2447"/>
                    <a:pt x="123" y="2446"/>
                    <a:pt x="124" y="2446"/>
                  </a:cubicBezTo>
                  <a:cubicBezTo>
                    <a:pt x="200" y="2436"/>
                    <a:pt x="200" y="2436"/>
                    <a:pt x="200" y="2436"/>
                  </a:cubicBezTo>
                  <a:cubicBezTo>
                    <a:pt x="301" y="2311"/>
                    <a:pt x="301" y="2311"/>
                    <a:pt x="301" y="2311"/>
                  </a:cubicBezTo>
                  <a:cubicBezTo>
                    <a:pt x="286" y="2234"/>
                    <a:pt x="286" y="2234"/>
                    <a:pt x="286" y="2234"/>
                  </a:cubicBezTo>
                  <a:cubicBezTo>
                    <a:pt x="286" y="2234"/>
                    <a:pt x="286" y="2233"/>
                    <a:pt x="286" y="2232"/>
                  </a:cubicBezTo>
                  <a:cubicBezTo>
                    <a:pt x="337" y="2102"/>
                    <a:pt x="337" y="2102"/>
                    <a:pt x="337" y="2102"/>
                  </a:cubicBezTo>
                  <a:cubicBezTo>
                    <a:pt x="337" y="2102"/>
                    <a:pt x="337" y="2101"/>
                    <a:pt x="338" y="2101"/>
                  </a:cubicBezTo>
                  <a:cubicBezTo>
                    <a:pt x="396" y="2051"/>
                    <a:pt x="396" y="2051"/>
                    <a:pt x="396" y="2051"/>
                  </a:cubicBezTo>
                  <a:cubicBezTo>
                    <a:pt x="411" y="1972"/>
                    <a:pt x="411" y="1972"/>
                    <a:pt x="411" y="1972"/>
                  </a:cubicBezTo>
                  <a:cubicBezTo>
                    <a:pt x="369" y="1942"/>
                    <a:pt x="369" y="1942"/>
                    <a:pt x="369" y="1942"/>
                  </a:cubicBezTo>
                  <a:cubicBezTo>
                    <a:pt x="368" y="1941"/>
                    <a:pt x="367" y="1940"/>
                    <a:pt x="367" y="1938"/>
                  </a:cubicBezTo>
                  <a:cubicBezTo>
                    <a:pt x="373" y="1816"/>
                    <a:pt x="373" y="1816"/>
                    <a:pt x="373" y="1816"/>
                  </a:cubicBezTo>
                  <a:cubicBezTo>
                    <a:pt x="373" y="1815"/>
                    <a:pt x="373" y="1815"/>
                    <a:pt x="373" y="1814"/>
                  </a:cubicBezTo>
                  <a:cubicBezTo>
                    <a:pt x="401" y="1759"/>
                    <a:pt x="401" y="1759"/>
                    <a:pt x="401" y="1759"/>
                  </a:cubicBezTo>
                  <a:cubicBezTo>
                    <a:pt x="365" y="1679"/>
                    <a:pt x="365" y="1679"/>
                    <a:pt x="365" y="1679"/>
                  </a:cubicBezTo>
                  <a:cubicBezTo>
                    <a:pt x="284" y="1687"/>
                    <a:pt x="284" y="1687"/>
                    <a:pt x="284" y="1687"/>
                  </a:cubicBezTo>
                  <a:cubicBezTo>
                    <a:pt x="282" y="1688"/>
                    <a:pt x="281" y="1687"/>
                    <a:pt x="280" y="1685"/>
                  </a:cubicBezTo>
                  <a:cubicBezTo>
                    <a:pt x="214" y="1567"/>
                    <a:pt x="214" y="1567"/>
                    <a:pt x="214" y="1567"/>
                  </a:cubicBezTo>
                  <a:cubicBezTo>
                    <a:pt x="214" y="1565"/>
                    <a:pt x="214" y="1564"/>
                    <a:pt x="214" y="1563"/>
                  </a:cubicBezTo>
                  <a:cubicBezTo>
                    <a:pt x="255" y="1473"/>
                    <a:pt x="255" y="1473"/>
                    <a:pt x="255" y="1473"/>
                  </a:cubicBezTo>
                  <a:cubicBezTo>
                    <a:pt x="145" y="1418"/>
                    <a:pt x="145" y="1418"/>
                    <a:pt x="145" y="1418"/>
                  </a:cubicBezTo>
                  <a:cubicBezTo>
                    <a:pt x="144" y="1417"/>
                    <a:pt x="144" y="1416"/>
                    <a:pt x="143" y="1415"/>
                  </a:cubicBezTo>
                  <a:cubicBezTo>
                    <a:pt x="143" y="1414"/>
                    <a:pt x="143" y="1413"/>
                    <a:pt x="144" y="1412"/>
                  </a:cubicBezTo>
                  <a:cubicBezTo>
                    <a:pt x="274" y="1177"/>
                    <a:pt x="274" y="1177"/>
                    <a:pt x="274" y="1177"/>
                  </a:cubicBezTo>
                  <a:cubicBezTo>
                    <a:pt x="275" y="1176"/>
                    <a:pt x="276" y="1175"/>
                    <a:pt x="277" y="1175"/>
                  </a:cubicBezTo>
                  <a:cubicBezTo>
                    <a:pt x="401" y="1158"/>
                    <a:pt x="401" y="1158"/>
                    <a:pt x="401" y="1158"/>
                  </a:cubicBezTo>
                  <a:cubicBezTo>
                    <a:pt x="437" y="1082"/>
                    <a:pt x="437" y="1082"/>
                    <a:pt x="437" y="1082"/>
                  </a:cubicBezTo>
                  <a:cubicBezTo>
                    <a:pt x="413" y="1054"/>
                    <a:pt x="413" y="1054"/>
                    <a:pt x="413" y="1054"/>
                  </a:cubicBezTo>
                  <a:cubicBezTo>
                    <a:pt x="412" y="1052"/>
                    <a:pt x="412" y="1051"/>
                    <a:pt x="413" y="1049"/>
                  </a:cubicBezTo>
                  <a:cubicBezTo>
                    <a:pt x="462" y="953"/>
                    <a:pt x="462" y="953"/>
                    <a:pt x="462" y="953"/>
                  </a:cubicBezTo>
                  <a:cubicBezTo>
                    <a:pt x="433" y="932"/>
                    <a:pt x="433" y="932"/>
                    <a:pt x="433" y="932"/>
                  </a:cubicBezTo>
                  <a:cubicBezTo>
                    <a:pt x="344" y="952"/>
                    <a:pt x="344" y="952"/>
                    <a:pt x="344" y="952"/>
                  </a:cubicBezTo>
                  <a:cubicBezTo>
                    <a:pt x="343" y="952"/>
                    <a:pt x="341" y="952"/>
                    <a:pt x="340" y="951"/>
                  </a:cubicBezTo>
                  <a:cubicBezTo>
                    <a:pt x="168" y="764"/>
                    <a:pt x="168" y="764"/>
                    <a:pt x="168" y="764"/>
                  </a:cubicBezTo>
                  <a:cubicBezTo>
                    <a:pt x="167" y="763"/>
                    <a:pt x="166" y="761"/>
                    <a:pt x="167" y="760"/>
                  </a:cubicBezTo>
                  <a:cubicBezTo>
                    <a:pt x="197" y="653"/>
                    <a:pt x="197" y="653"/>
                    <a:pt x="197" y="653"/>
                  </a:cubicBezTo>
                  <a:cubicBezTo>
                    <a:pt x="197" y="652"/>
                    <a:pt x="198" y="651"/>
                    <a:pt x="199" y="651"/>
                  </a:cubicBezTo>
                  <a:cubicBezTo>
                    <a:pt x="324" y="580"/>
                    <a:pt x="324" y="580"/>
                    <a:pt x="324" y="580"/>
                  </a:cubicBezTo>
                  <a:cubicBezTo>
                    <a:pt x="325" y="579"/>
                    <a:pt x="326" y="579"/>
                    <a:pt x="327" y="580"/>
                  </a:cubicBezTo>
                  <a:cubicBezTo>
                    <a:pt x="419" y="623"/>
                    <a:pt x="419" y="623"/>
                    <a:pt x="419" y="623"/>
                  </a:cubicBezTo>
                  <a:cubicBezTo>
                    <a:pt x="462" y="603"/>
                    <a:pt x="462" y="603"/>
                    <a:pt x="462" y="603"/>
                  </a:cubicBezTo>
                  <a:cubicBezTo>
                    <a:pt x="473" y="534"/>
                    <a:pt x="473" y="534"/>
                    <a:pt x="473" y="534"/>
                  </a:cubicBezTo>
                  <a:cubicBezTo>
                    <a:pt x="473" y="533"/>
                    <a:pt x="474" y="532"/>
                    <a:pt x="474" y="532"/>
                  </a:cubicBezTo>
                  <a:cubicBezTo>
                    <a:pt x="523" y="486"/>
                    <a:pt x="523" y="486"/>
                    <a:pt x="523" y="486"/>
                  </a:cubicBezTo>
                  <a:cubicBezTo>
                    <a:pt x="514" y="402"/>
                    <a:pt x="514" y="402"/>
                    <a:pt x="514" y="402"/>
                  </a:cubicBezTo>
                  <a:cubicBezTo>
                    <a:pt x="514" y="401"/>
                    <a:pt x="515" y="399"/>
                    <a:pt x="516" y="398"/>
                  </a:cubicBezTo>
                  <a:cubicBezTo>
                    <a:pt x="760" y="264"/>
                    <a:pt x="760" y="264"/>
                    <a:pt x="760" y="264"/>
                  </a:cubicBezTo>
                  <a:cubicBezTo>
                    <a:pt x="761" y="264"/>
                    <a:pt x="761" y="263"/>
                    <a:pt x="762" y="263"/>
                  </a:cubicBezTo>
                  <a:cubicBezTo>
                    <a:pt x="870" y="262"/>
                    <a:pt x="870" y="262"/>
                    <a:pt x="870" y="262"/>
                  </a:cubicBezTo>
                  <a:cubicBezTo>
                    <a:pt x="1002" y="188"/>
                    <a:pt x="1002" y="188"/>
                    <a:pt x="1002" y="188"/>
                  </a:cubicBezTo>
                  <a:cubicBezTo>
                    <a:pt x="1048" y="92"/>
                    <a:pt x="1048" y="92"/>
                    <a:pt x="1048" y="92"/>
                  </a:cubicBezTo>
                  <a:cubicBezTo>
                    <a:pt x="1048" y="91"/>
                    <a:pt x="1049" y="90"/>
                    <a:pt x="1050" y="90"/>
                  </a:cubicBezTo>
                  <a:cubicBezTo>
                    <a:pt x="1122" y="53"/>
                    <a:pt x="1122" y="53"/>
                    <a:pt x="1122" y="53"/>
                  </a:cubicBezTo>
                  <a:cubicBezTo>
                    <a:pt x="1122" y="52"/>
                    <a:pt x="1123" y="52"/>
                    <a:pt x="1123" y="52"/>
                  </a:cubicBezTo>
                  <a:cubicBezTo>
                    <a:pt x="1190" y="52"/>
                    <a:pt x="1190" y="52"/>
                    <a:pt x="1190" y="52"/>
                  </a:cubicBezTo>
                  <a:cubicBezTo>
                    <a:pt x="1217" y="2"/>
                    <a:pt x="1217" y="2"/>
                    <a:pt x="1217" y="2"/>
                  </a:cubicBezTo>
                  <a:cubicBezTo>
                    <a:pt x="1218" y="1"/>
                    <a:pt x="1219" y="0"/>
                    <a:pt x="1220" y="0"/>
                  </a:cubicBezTo>
                  <a:cubicBezTo>
                    <a:pt x="1221" y="0"/>
                    <a:pt x="1222" y="0"/>
                    <a:pt x="1223" y="1"/>
                  </a:cubicBezTo>
                  <a:cubicBezTo>
                    <a:pt x="1299" y="70"/>
                    <a:pt x="1299" y="70"/>
                    <a:pt x="1299" y="70"/>
                  </a:cubicBezTo>
                  <a:cubicBezTo>
                    <a:pt x="1299" y="70"/>
                    <a:pt x="1299" y="71"/>
                    <a:pt x="1300" y="71"/>
                  </a:cubicBezTo>
                  <a:cubicBezTo>
                    <a:pt x="1555" y="466"/>
                    <a:pt x="1555" y="466"/>
                    <a:pt x="1555" y="466"/>
                  </a:cubicBezTo>
                  <a:cubicBezTo>
                    <a:pt x="1555" y="466"/>
                    <a:pt x="1555" y="466"/>
                    <a:pt x="1555" y="467"/>
                  </a:cubicBezTo>
                  <a:cubicBezTo>
                    <a:pt x="1683" y="830"/>
                    <a:pt x="1683" y="830"/>
                    <a:pt x="1683" y="830"/>
                  </a:cubicBezTo>
                  <a:cubicBezTo>
                    <a:pt x="1778" y="949"/>
                    <a:pt x="1778" y="949"/>
                    <a:pt x="1778" y="949"/>
                  </a:cubicBezTo>
                  <a:cubicBezTo>
                    <a:pt x="1779" y="950"/>
                    <a:pt x="1779" y="950"/>
                    <a:pt x="1779" y="951"/>
                  </a:cubicBezTo>
                  <a:cubicBezTo>
                    <a:pt x="1863" y="1327"/>
                    <a:pt x="1863" y="1327"/>
                    <a:pt x="1863" y="1327"/>
                  </a:cubicBezTo>
                  <a:cubicBezTo>
                    <a:pt x="1863" y="1328"/>
                    <a:pt x="1863" y="1328"/>
                    <a:pt x="1863" y="1329"/>
                  </a:cubicBezTo>
                  <a:cubicBezTo>
                    <a:pt x="1827" y="1520"/>
                    <a:pt x="1827" y="1520"/>
                    <a:pt x="1827" y="1520"/>
                  </a:cubicBezTo>
                  <a:cubicBezTo>
                    <a:pt x="1836" y="1815"/>
                    <a:pt x="1836" y="1815"/>
                    <a:pt x="1836" y="1815"/>
                  </a:cubicBezTo>
                  <a:cubicBezTo>
                    <a:pt x="1925" y="1756"/>
                    <a:pt x="1925" y="1756"/>
                    <a:pt x="1925" y="1756"/>
                  </a:cubicBezTo>
                  <a:cubicBezTo>
                    <a:pt x="1926" y="1755"/>
                    <a:pt x="1928" y="1755"/>
                    <a:pt x="1929" y="1756"/>
                  </a:cubicBezTo>
                  <a:cubicBezTo>
                    <a:pt x="1931" y="1757"/>
                    <a:pt x="1931" y="1758"/>
                    <a:pt x="1931" y="1760"/>
                  </a:cubicBezTo>
                  <a:cubicBezTo>
                    <a:pt x="1888" y="2108"/>
                    <a:pt x="1888" y="2108"/>
                    <a:pt x="1888" y="2108"/>
                  </a:cubicBezTo>
                  <a:cubicBezTo>
                    <a:pt x="1888" y="2109"/>
                    <a:pt x="1888" y="2109"/>
                    <a:pt x="1888" y="2109"/>
                  </a:cubicBezTo>
                  <a:cubicBezTo>
                    <a:pt x="1815" y="2346"/>
                    <a:pt x="1815" y="2346"/>
                    <a:pt x="1815" y="2346"/>
                  </a:cubicBezTo>
                  <a:cubicBezTo>
                    <a:pt x="1815" y="2347"/>
                    <a:pt x="1814" y="2348"/>
                    <a:pt x="1814" y="2348"/>
                  </a:cubicBezTo>
                  <a:cubicBezTo>
                    <a:pt x="1540" y="2577"/>
                    <a:pt x="1540" y="2577"/>
                    <a:pt x="1540" y="2577"/>
                  </a:cubicBezTo>
                  <a:cubicBezTo>
                    <a:pt x="1556" y="2629"/>
                    <a:pt x="1556" y="2629"/>
                    <a:pt x="1556" y="2629"/>
                  </a:cubicBezTo>
                  <a:cubicBezTo>
                    <a:pt x="1557" y="2631"/>
                    <a:pt x="1556" y="2632"/>
                    <a:pt x="1555" y="2633"/>
                  </a:cubicBezTo>
                  <a:cubicBezTo>
                    <a:pt x="1418" y="2762"/>
                    <a:pt x="1418" y="2762"/>
                    <a:pt x="1418" y="2762"/>
                  </a:cubicBezTo>
                  <a:cubicBezTo>
                    <a:pt x="1417" y="2763"/>
                    <a:pt x="1415" y="2763"/>
                    <a:pt x="1414" y="2763"/>
                  </a:cubicBezTo>
                  <a:cubicBezTo>
                    <a:pt x="1300" y="2727"/>
                    <a:pt x="1300" y="2727"/>
                    <a:pt x="1300" y="2727"/>
                  </a:cubicBezTo>
                  <a:cubicBezTo>
                    <a:pt x="1252" y="2739"/>
                    <a:pt x="1252" y="2739"/>
                    <a:pt x="1252" y="2739"/>
                  </a:cubicBezTo>
                  <a:cubicBezTo>
                    <a:pt x="1239" y="2781"/>
                    <a:pt x="1239" y="2781"/>
                    <a:pt x="1239" y="2781"/>
                  </a:cubicBezTo>
                  <a:cubicBezTo>
                    <a:pt x="1239" y="2782"/>
                    <a:pt x="1237" y="2783"/>
                    <a:pt x="1236" y="2783"/>
                  </a:cubicBezTo>
                  <a:cubicBezTo>
                    <a:pt x="1153" y="2802"/>
                    <a:pt x="1153" y="2802"/>
                    <a:pt x="1153" y="2802"/>
                  </a:cubicBezTo>
                  <a:cubicBezTo>
                    <a:pt x="1152" y="2803"/>
                    <a:pt x="1151" y="2803"/>
                    <a:pt x="1150" y="2802"/>
                  </a:cubicBezTo>
                  <a:cubicBezTo>
                    <a:pt x="1106" y="2773"/>
                    <a:pt x="1106" y="2773"/>
                    <a:pt x="1106" y="2773"/>
                  </a:cubicBezTo>
                  <a:cubicBezTo>
                    <a:pt x="1075" y="2778"/>
                    <a:pt x="1075" y="2778"/>
                    <a:pt x="1075" y="2778"/>
                  </a:cubicBezTo>
                  <a:cubicBezTo>
                    <a:pt x="1065" y="2828"/>
                    <a:pt x="1065" y="2828"/>
                    <a:pt x="1065" y="2828"/>
                  </a:cubicBezTo>
                  <a:cubicBezTo>
                    <a:pt x="1065" y="2829"/>
                    <a:pt x="1064" y="2830"/>
                    <a:pt x="1063" y="2831"/>
                  </a:cubicBezTo>
                  <a:cubicBezTo>
                    <a:pt x="991" y="2878"/>
                    <a:pt x="991" y="2878"/>
                    <a:pt x="991" y="2878"/>
                  </a:cubicBezTo>
                  <a:cubicBezTo>
                    <a:pt x="990" y="2878"/>
                    <a:pt x="988" y="2878"/>
                    <a:pt x="987" y="2878"/>
                  </a:cubicBezTo>
                  <a:cubicBezTo>
                    <a:pt x="946" y="2859"/>
                    <a:pt x="946" y="2859"/>
                    <a:pt x="946" y="2859"/>
                  </a:cubicBezTo>
                  <a:cubicBezTo>
                    <a:pt x="915" y="2881"/>
                    <a:pt x="915" y="2881"/>
                    <a:pt x="915" y="2881"/>
                  </a:cubicBezTo>
                  <a:cubicBezTo>
                    <a:pt x="941" y="2973"/>
                    <a:pt x="941" y="2973"/>
                    <a:pt x="941" y="2973"/>
                  </a:cubicBezTo>
                  <a:cubicBezTo>
                    <a:pt x="942" y="2975"/>
                    <a:pt x="941" y="2977"/>
                    <a:pt x="939" y="2978"/>
                  </a:cubicBezTo>
                  <a:cubicBezTo>
                    <a:pt x="854" y="3010"/>
                    <a:pt x="854" y="3010"/>
                    <a:pt x="854" y="3010"/>
                  </a:cubicBezTo>
                  <a:cubicBezTo>
                    <a:pt x="853" y="3010"/>
                    <a:pt x="852" y="3010"/>
                    <a:pt x="851" y="3010"/>
                  </a:cubicBezTo>
                  <a:cubicBezTo>
                    <a:pt x="791" y="2985"/>
                    <a:pt x="791" y="2985"/>
                    <a:pt x="791" y="2985"/>
                  </a:cubicBezTo>
                  <a:cubicBezTo>
                    <a:pt x="716" y="3028"/>
                    <a:pt x="716" y="3028"/>
                    <a:pt x="716" y="3028"/>
                  </a:cubicBezTo>
                  <a:cubicBezTo>
                    <a:pt x="699" y="3073"/>
                    <a:pt x="699" y="3073"/>
                    <a:pt x="699" y="3073"/>
                  </a:cubicBezTo>
                  <a:cubicBezTo>
                    <a:pt x="698" y="3074"/>
                    <a:pt x="697" y="3075"/>
                    <a:pt x="696" y="3076"/>
                  </a:cubicBezTo>
                  <a:cubicBezTo>
                    <a:pt x="549" y="3100"/>
                    <a:pt x="549" y="3100"/>
                    <a:pt x="549" y="3100"/>
                  </a:cubicBezTo>
                  <a:cubicBezTo>
                    <a:pt x="549" y="3100"/>
                    <a:pt x="548" y="3100"/>
                    <a:pt x="548" y="3100"/>
                  </a:cubicBezTo>
                  <a:cubicBezTo>
                    <a:pt x="401" y="3076"/>
                    <a:pt x="401" y="3076"/>
                    <a:pt x="401" y="3076"/>
                  </a:cubicBezTo>
                  <a:cubicBezTo>
                    <a:pt x="400" y="3075"/>
                    <a:pt x="400" y="3075"/>
                    <a:pt x="399" y="3074"/>
                  </a:cubicBezTo>
                  <a:cubicBezTo>
                    <a:pt x="347" y="3023"/>
                    <a:pt x="347" y="3023"/>
                    <a:pt x="347" y="3023"/>
                  </a:cubicBezTo>
                  <a:cubicBezTo>
                    <a:pt x="249" y="3039"/>
                    <a:pt x="249" y="3039"/>
                    <a:pt x="249" y="3039"/>
                  </a:cubicBezTo>
                  <a:cubicBezTo>
                    <a:pt x="220" y="3113"/>
                    <a:pt x="220" y="3113"/>
                    <a:pt x="220" y="3113"/>
                  </a:cubicBezTo>
                  <a:cubicBezTo>
                    <a:pt x="219" y="3114"/>
                    <a:pt x="219" y="3115"/>
                    <a:pt x="218" y="3115"/>
                  </a:cubicBezTo>
                  <a:cubicBezTo>
                    <a:pt x="71" y="3171"/>
                    <a:pt x="71" y="3171"/>
                    <a:pt x="71" y="3171"/>
                  </a:cubicBezTo>
                  <a:cubicBezTo>
                    <a:pt x="71" y="3171"/>
                    <a:pt x="70" y="3171"/>
                    <a:pt x="70" y="3171"/>
                  </a:cubicBezTo>
                  <a:close/>
                  <a:moveTo>
                    <a:pt x="9" y="3087"/>
                  </a:moveTo>
                  <a:cubicBezTo>
                    <a:pt x="71" y="3162"/>
                    <a:pt x="71" y="3162"/>
                    <a:pt x="71" y="3162"/>
                  </a:cubicBezTo>
                  <a:cubicBezTo>
                    <a:pt x="213" y="3108"/>
                    <a:pt x="213" y="3108"/>
                    <a:pt x="213" y="3108"/>
                  </a:cubicBezTo>
                  <a:cubicBezTo>
                    <a:pt x="243" y="3034"/>
                    <a:pt x="243" y="3034"/>
                    <a:pt x="243" y="3034"/>
                  </a:cubicBezTo>
                  <a:cubicBezTo>
                    <a:pt x="243" y="3032"/>
                    <a:pt x="244" y="3031"/>
                    <a:pt x="246" y="3031"/>
                  </a:cubicBezTo>
                  <a:cubicBezTo>
                    <a:pt x="348" y="3014"/>
                    <a:pt x="348" y="3014"/>
                    <a:pt x="348" y="3014"/>
                  </a:cubicBezTo>
                  <a:cubicBezTo>
                    <a:pt x="349" y="3014"/>
                    <a:pt x="350" y="3015"/>
                    <a:pt x="351" y="3015"/>
                  </a:cubicBezTo>
                  <a:cubicBezTo>
                    <a:pt x="404" y="3068"/>
                    <a:pt x="404" y="3068"/>
                    <a:pt x="404" y="3068"/>
                  </a:cubicBezTo>
                  <a:cubicBezTo>
                    <a:pt x="549" y="3092"/>
                    <a:pt x="549" y="3092"/>
                    <a:pt x="549" y="3092"/>
                  </a:cubicBezTo>
                  <a:cubicBezTo>
                    <a:pt x="692" y="3068"/>
                    <a:pt x="692" y="3068"/>
                    <a:pt x="692" y="3068"/>
                  </a:cubicBezTo>
                  <a:cubicBezTo>
                    <a:pt x="710" y="3024"/>
                    <a:pt x="710" y="3024"/>
                    <a:pt x="710" y="3024"/>
                  </a:cubicBezTo>
                  <a:cubicBezTo>
                    <a:pt x="710" y="3023"/>
                    <a:pt x="710" y="3022"/>
                    <a:pt x="711" y="3022"/>
                  </a:cubicBezTo>
                  <a:cubicBezTo>
                    <a:pt x="789" y="2977"/>
                    <a:pt x="789" y="2977"/>
                    <a:pt x="789" y="2977"/>
                  </a:cubicBezTo>
                  <a:cubicBezTo>
                    <a:pt x="790" y="2976"/>
                    <a:pt x="791" y="2976"/>
                    <a:pt x="792" y="2977"/>
                  </a:cubicBezTo>
                  <a:cubicBezTo>
                    <a:pt x="852" y="3002"/>
                    <a:pt x="852" y="3002"/>
                    <a:pt x="852" y="3002"/>
                  </a:cubicBezTo>
                  <a:cubicBezTo>
                    <a:pt x="932" y="2972"/>
                    <a:pt x="932" y="2972"/>
                    <a:pt x="932" y="2972"/>
                  </a:cubicBezTo>
                  <a:cubicBezTo>
                    <a:pt x="906" y="2881"/>
                    <a:pt x="906" y="2881"/>
                    <a:pt x="906" y="2881"/>
                  </a:cubicBezTo>
                  <a:cubicBezTo>
                    <a:pt x="906" y="2879"/>
                    <a:pt x="906" y="2877"/>
                    <a:pt x="908" y="2876"/>
                  </a:cubicBezTo>
                  <a:cubicBezTo>
                    <a:pt x="943" y="2851"/>
                    <a:pt x="943" y="2851"/>
                    <a:pt x="943" y="2851"/>
                  </a:cubicBezTo>
                  <a:cubicBezTo>
                    <a:pt x="945" y="2850"/>
                    <a:pt x="946" y="2850"/>
                    <a:pt x="947" y="2851"/>
                  </a:cubicBezTo>
                  <a:cubicBezTo>
                    <a:pt x="989" y="2870"/>
                    <a:pt x="989" y="2870"/>
                    <a:pt x="989" y="2870"/>
                  </a:cubicBezTo>
                  <a:cubicBezTo>
                    <a:pt x="1058" y="2825"/>
                    <a:pt x="1058" y="2825"/>
                    <a:pt x="1058" y="2825"/>
                  </a:cubicBezTo>
                  <a:cubicBezTo>
                    <a:pt x="1068" y="2773"/>
                    <a:pt x="1068" y="2773"/>
                    <a:pt x="1068" y="2773"/>
                  </a:cubicBezTo>
                  <a:cubicBezTo>
                    <a:pt x="1068" y="2772"/>
                    <a:pt x="1070" y="2771"/>
                    <a:pt x="1071" y="2770"/>
                  </a:cubicBezTo>
                  <a:cubicBezTo>
                    <a:pt x="1107" y="2765"/>
                    <a:pt x="1107" y="2765"/>
                    <a:pt x="1107" y="2765"/>
                  </a:cubicBezTo>
                  <a:cubicBezTo>
                    <a:pt x="1108" y="2765"/>
                    <a:pt x="1109" y="2765"/>
                    <a:pt x="1109" y="2766"/>
                  </a:cubicBezTo>
                  <a:cubicBezTo>
                    <a:pt x="1153" y="2794"/>
                    <a:pt x="1153" y="2794"/>
                    <a:pt x="1153" y="2794"/>
                  </a:cubicBezTo>
                  <a:cubicBezTo>
                    <a:pt x="1232" y="2776"/>
                    <a:pt x="1232" y="2776"/>
                    <a:pt x="1232" y="2776"/>
                  </a:cubicBezTo>
                  <a:cubicBezTo>
                    <a:pt x="1245" y="2734"/>
                    <a:pt x="1245" y="2734"/>
                    <a:pt x="1245" y="2734"/>
                  </a:cubicBezTo>
                  <a:cubicBezTo>
                    <a:pt x="1246" y="2733"/>
                    <a:pt x="1247" y="2732"/>
                    <a:pt x="1248" y="2731"/>
                  </a:cubicBezTo>
                  <a:cubicBezTo>
                    <a:pt x="1300" y="2719"/>
                    <a:pt x="1300" y="2719"/>
                    <a:pt x="1300" y="2719"/>
                  </a:cubicBezTo>
                  <a:cubicBezTo>
                    <a:pt x="1300" y="2719"/>
                    <a:pt x="1301" y="2719"/>
                    <a:pt x="1302" y="2719"/>
                  </a:cubicBezTo>
                  <a:cubicBezTo>
                    <a:pt x="1414" y="2754"/>
                    <a:pt x="1414" y="2754"/>
                    <a:pt x="1414" y="2754"/>
                  </a:cubicBezTo>
                  <a:cubicBezTo>
                    <a:pt x="1548" y="2629"/>
                    <a:pt x="1548" y="2629"/>
                    <a:pt x="1548" y="2629"/>
                  </a:cubicBezTo>
                  <a:cubicBezTo>
                    <a:pt x="1531" y="2577"/>
                    <a:pt x="1531" y="2577"/>
                    <a:pt x="1531" y="2577"/>
                  </a:cubicBezTo>
                  <a:cubicBezTo>
                    <a:pt x="1531" y="2575"/>
                    <a:pt x="1531" y="2574"/>
                    <a:pt x="1533" y="2573"/>
                  </a:cubicBezTo>
                  <a:cubicBezTo>
                    <a:pt x="1808" y="2343"/>
                    <a:pt x="1808" y="2343"/>
                    <a:pt x="1808" y="2343"/>
                  </a:cubicBezTo>
                  <a:cubicBezTo>
                    <a:pt x="1880" y="2107"/>
                    <a:pt x="1880" y="2107"/>
                    <a:pt x="1880" y="2107"/>
                  </a:cubicBezTo>
                  <a:cubicBezTo>
                    <a:pt x="1922" y="1768"/>
                    <a:pt x="1922" y="1768"/>
                    <a:pt x="1922" y="1768"/>
                  </a:cubicBezTo>
                  <a:cubicBezTo>
                    <a:pt x="1834" y="1826"/>
                    <a:pt x="1834" y="1826"/>
                    <a:pt x="1834" y="1826"/>
                  </a:cubicBezTo>
                  <a:cubicBezTo>
                    <a:pt x="1833" y="1826"/>
                    <a:pt x="1832" y="1826"/>
                    <a:pt x="1830" y="1826"/>
                  </a:cubicBezTo>
                  <a:cubicBezTo>
                    <a:pt x="1829" y="1825"/>
                    <a:pt x="1828" y="1824"/>
                    <a:pt x="1828" y="1822"/>
                  </a:cubicBezTo>
                  <a:cubicBezTo>
                    <a:pt x="1819" y="1520"/>
                    <a:pt x="1819" y="1520"/>
                    <a:pt x="1819" y="1520"/>
                  </a:cubicBezTo>
                  <a:cubicBezTo>
                    <a:pt x="1819" y="1519"/>
                    <a:pt x="1819" y="1519"/>
                    <a:pt x="1819" y="1519"/>
                  </a:cubicBezTo>
                  <a:cubicBezTo>
                    <a:pt x="1855" y="1328"/>
                    <a:pt x="1855" y="1328"/>
                    <a:pt x="1855" y="1328"/>
                  </a:cubicBezTo>
                  <a:cubicBezTo>
                    <a:pt x="1772" y="953"/>
                    <a:pt x="1772" y="953"/>
                    <a:pt x="1772" y="953"/>
                  </a:cubicBezTo>
                  <a:cubicBezTo>
                    <a:pt x="1676" y="834"/>
                    <a:pt x="1676" y="834"/>
                    <a:pt x="1676" y="834"/>
                  </a:cubicBezTo>
                  <a:cubicBezTo>
                    <a:pt x="1676" y="834"/>
                    <a:pt x="1676" y="833"/>
                    <a:pt x="1675" y="833"/>
                  </a:cubicBezTo>
                  <a:cubicBezTo>
                    <a:pt x="1548" y="470"/>
                    <a:pt x="1548" y="470"/>
                    <a:pt x="1548" y="470"/>
                  </a:cubicBezTo>
                  <a:cubicBezTo>
                    <a:pt x="1293" y="76"/>
                    <a:pt x="1293" y="76"/>
                    <a:pt x="1293" y="76"/>
                  </a:cubicBezTo>
                  <a:cubicBezTo>
                    <a:pt x="1222" y="10"/>
                    <a:pt x="1222" y="10"/>
                    <a:pt x="1222" y="10"/>
                  </a:cubicBezTo>
                  <a:cubicBezTo>
                    <a:pt x="1196" y="58"/>
                    <a:pt x="1196" y="58"/>
                    <a:pt x="1196" y="58"/>
                  </a:cubicBezTo>
                  <a:cubicBezTo>
                    <a:pt x="1196" y="59"/>
                    <a:pt x="1194" y="60"/>
                    <a:pt x="1193" y="60"/>
                  </a:cubicBezTo>
                  <a:cubicBezTo>
                    <a:pt x="1124" y="60"/>
                    <a:pt x="1124" y="60"/>
                    <a:pt x="1124" y="60"/>
                  </a:cubicBezTo>
                  <a:cubicBezTo>
                    <a:pt x="1054" y="96"/>
                    <a:pt x="1054" y="96"/>
                    <a:pt x="1054" y="96"/>
                  </a:cubicBezTo>
                  <a:cubicBezTo>
                    <a:pt x="1008" y="193"/>
                    <a:pt x="1008" y="193"/>
                    <a:pt x="1008" y="193"/>
                  </a:cubicBezTo>
                  <a:cubicBezTo>
                    <a:pt x="1008" y="193"/>
                    <a:pt x="1007" y="194"/>
                    <a:pt x="1007" y="194"/>
                  </a:cubicBezTo>
                  <a:cubicBezTo>
                    <a:pt x="873" y="269"/>
                    <a:pt x="873" y="269"/>
                    <a:pt x="873" y="269"/>
                  </a:cubicBezTo>
                  <a:cubicBezTo>
                    <a:pt x="873" y="269"/>
                    <a:pt x="872" y="270"/>
                    <a:pt x="872" y="270"/>
                  </a:cubicBezTo>
                  <a:cubicBezTo>
                    <a:pt x="763" y="271"/>
                    <a:pt x="763" y="271"/>
                    <a:pt x="763" y="271"/>
                  </a:cubicBezTo>
                  <a:cubicBezTo>
                    <a:pt x="522" y="404"/>
                    <a:pt x="522" y="404"/>
                    <a:pt x="522" y="404"/>
                  </a:cubicBezTo>
                  <a:cubicBezTo>
                    <a:pt x="531" y="487"/>
                    <a:pt x="531" y="487"/>
                    <a:pt x="531" y="487"/>
                  </a:cubicBezTo>
                  <a:cubicBezTo>
                    <a:pt x="531" y="488"/>
                    <a:pt x="531" y="490"/>
                    <a:pt x="530" y="491"/>
                  </a:cubicBezTo>
                  <a:cubicBezTo>
                    <a:pt x="481" y="537"/>
                    <a:pt x="481" y="537"/>
                    <a:pt x="481" y="537"/>
                  </a:cubicBezTo>
                  <a:cubicBezTo>
                    <a:pt x="469" y="606"/>
                    <a:pt x="469" y="606"/>
                    <a:pt x="469" y="606"/>
                  </a:cubicBezTo>
                  <a:cubicBezTo>
                    <a:pt x="469" y="608"/>
                    <a:pt x="468" y="609"/>
                    <a:pt x="467" y="609"/>
                  </a:cubicBezTo>
                  <a:cubicBezTo>
                    <a:pt x="421" y="631"/>
                    <a:pt x="421" y="631"/>
                    <a:pt x="421" y="631"/>
                  </a:cubicBezTo>
                  <a:cubicBezTo>
                    <a:pt x="420" y="631"/>
                    <a:pt x="419" y="631"/>
                    <a:pt x="418" y="631"/>
                  </a:cubicBezTo>
                  <a:cubicBezTo>
                    <a:pt x="326" y="588"/>
                    <a:pt x="326" y="588"/>
                    <a:pt x="326" y="588"/>
                  </a:cubicBezTo>
                  <a:cubicBezTo>
                    <a:pt x="204" y="657"/>
                    <a:pt x="204" y="657"/>
                    <a:pt x="204" y="657"/>
                  </a:cubicBezTo>
                  <a:cubicBezTo>
                    <a:pt x="175" y="760"/>
                    <a:pt x="175" y="760"/>
                    <a:pt x="175" y="760"/>
                  </a:cubicBezTo>
                  <a:cubicBezTo>
                    <a:pt x="345" y="944"/>
                    <a:pt x="345" y="944"/>
                    <a:pt x="345" y="944"/>
                  </a:cubicBezTo>
                  <a:cubicBezTo>
                    <a:pt x="433" y="924"/>
                    <a:pt x="433" y="924"/>
                    <a:pt x="433" y="924"/>
                  </a:cubicBezTo>
                  <a:cubicBezTo>
                    <a:pt x="434" y="923"/>
                    <a:pt x="435" y="924"/>
                    <a:pt x="436" y="924"/>
                  </a:cubicBezTo>
                  <a:cubicBezTo>
                    <a:pt x="470" y="948"/>
                    <a:pt x="470" y="948"/>
                    <a:pt x="470" y="948"/>
                  </a:cubicBezTo>
                  <a:cubicBezTo>
                    <a:pt x="471" y="949"/>
                    <a:pt x="472" y="952"/>
                    <a:pt x="471" y="953"/>
                  </a:cubicBezTo>
                  <a:cubicBezTo>
                    <a:pt x="421" y="1050"/>
                    <a:pt x="421" y="1050"/>
                    <a:pt x="421" y="1050"/>
                  </a:cubicBezTo>
                  <a:cubicBezTo>
                    <a:pt x="445" y="1079"/>
                    <a:pt x="445" y="1079"/>
                    <a:pt x="445" y="1079"/>
                  </a:cubicBezTo>
                  <a:cubicBezTo>
                    <a:pt x="446" y="1080"/>
                    <a:pt x="446" y="1082"/>
                    <a:pt x="446" y="1083"/>
                  </a:cubicBezTo>
                  <a:cubicBezTo>
                    <a:pt x="407" y="1164"/>
                    <a:pt x="407" y="1164"/>
                    <a:pt x="407" y="1164"/>
                  </a:cubicBezTo>
                  <a:cubicBezTo>
                    <a:pt x="407" y="1165"/>
                    <a:pt x="405" y="1166"/>
                    <a:pt x="404" y="1166"/>
                  </a:cubicBezTo>
                  <a:cubicBezTo>
                    <a:pt x="280" y="1183"/>
                    <a:pt x="280" y="1183"/>
                    <a:pt x="280" y="1183"/>
                  </a:cubicBezTo>
                  <a:cubicBezTo>
                    <a:pt x="153" y="1412"/>
                    <a:pt x="153" y="1412"/>
                    <a:pt x="153" y="1412"/>
                  </a:cubicBezTo>
                  <a:cubicBezTo>
                    <a:pt x="262" y="1468"/>
                    <a:pt x="262" y="1468"/>
                    <a:pt x="262" y="1468"/>
                  </a:cubicBezTo>
                  <a:cubicBezTo>
                    <a:pt x="264" y="1469"/>
                    <a:pt x="265" y="1471"/>
                    <a:pt x="264" y="1473"/>
                  </a:cubicBezTo>
                  <a:cubicBezTo>
                    <a:pt x="222" y="1564"/>
                    <a:pt x="222" y="1564"/>
                    <a:pt x="222" y="1564"/>
                  </a:cubicBezTo>
                  <a:cubicBezTo>
                    <a:pt x="285" y="1679"/>
                    <a:pt x="285" y="1679"/>
                    <a:pt x="285" y="1679"/>
                  </a:cubicBezTo>
                  <a:cubicBezTo>
                    <a:pt x="367" y="1670"/>
                    <a:pt x="367" y="1670"/>
                    <a:pt x="367" y="1670"/>
                  </a:cubicBezTo>
                  <a:cubicBezTo>
                    <a:pt x="369" y="1670"/>
                    <a:pt x="370" y="1671"/>
                    <a:pt x="371" y="1673"/>
                  </a:cubicBezTo>
                  <a:cubicBezTo>
                    <a:pt x="410" y="1758"/>
                    <a:pt x="410" y="1758"/>
                    <a:pt x="410" y="1758"/>
                  </a:cubicBezTo>
                  <a:cubicBezTo>
                    <a:pt x="410" y="1759"/>
                    <a:pt x="410" y="1760"/>
                    <a:pt x="409" y="1761"/>
                  </a:cubicBezTo>
                  <a:cubicBezTo>
                    <a:pt x="381" y="1817"/>
                    <a:pt x="381" y="1817"/>
                    <a:pt x="381" y="1817"/>
                  </a:cubicBezTo>
                  <a:cubicBezTo>
                    <a:pt x="375" y="1937"/>
                    <a:pt x="375" y="1937"/>
                    <a:pt x="375" y="1937"/>
                  </a:cubicBezTo>
                  <a:cubicBezTo>
                    <a:pt x="418" y="1967"/>
                    <a:pt x="418" y="1967"/>
                    <a:pt x="418" y="1967"/>
                  </a:cubicBezTo>
                  <a:cubicBezTo>
                    <a:pt x="419" y="1968"/>
                    <a:pt x="419" y="1969"/>
                    <a:pt x="419" y="1971"/>
                  </a:cubicBezTo>
                  <a:cubicBezTo>
                    <a:pt x="403" y="2054"/>
                    <a:pt x="403" y="2054"/>
                    <a:pt x="403" y="2054"/>
                  </a:cubicBezTo>
                  <a:cubicBezTo>
                    <a:pt x="403" y="2055"/>
                    <a:pt x="403" y="2055"/>
                    <a:pt x="402" y="2056"/>
                  </a:cubicBezTo>
                  <a:cubicBezTo>
                    <a:pt x="344" y="2106"/>
                    <a:pt x="344" y="2106"/>
                    <a:pt x="344" y="2106"/>
                  </a:cubicBezTo>
                  <a:cubicBezTo>
                    <a:pt x="294" y="2234"/>
                    <a:pt x="294" y="2234"/>
                    <a:pt x="294" y="2234"/>
                  </a:cubicBezTo>
                  <a:cubicBezTo>
                    <a:pt x="309" y="2311"/>
                    <a:pt x="309" y="2311"/>
                    <a:pt x="309" y="2311"/>
                  </a:cubicBezTo>
                  <a:cubicBezTo>
                    <a:pt x="309" y="2313"/>
                    <a:pt x="309" y="2314"/>
                    <a:pt x="308" y="2315"/>
                  </a:cubicBezTo>
                  <a:cubicBezTo>
                    <a:pt x="205" y="2442"/>
                    <a:pt x="205" y="2442"/>
                    <a:pt x="205" y="2442"/>
                  </a:cubicBezTo>
                  <a:cubicBezTo>
                    <a:pt x="204" y="2443"/>
                    <a:pt x="203" y="2443"/>
                    <a:pt x="202" y="2444"/>
                  </a:cubicBezTo>
                  <a:cubicBezTo>
                    <a:pt x="127" y="2454"/>
                    <a:pt x="127" y="2454"/>
                    <a:pt x="127" y="2454"/>
                  </a:cubicBezTo>
                  <a:cubicBezTo>
                    <a:pt x="82" y="2562"/>
                    <a:pt x="82" y="2562"/>
                    <a:pt x="82" y="2562"/>
                  </a:cubicBezTo>
                  <a:cubicBezTo>
                    <a:pt x="132" y="2628"/>
                    <a:pt x="132" y="2628"/>
                    <a:pt x="132" y="2628"/>
                  </a:cubicBezTo>
                  <a:cubicBezTo>
                    <a:pt x="133" y="2629"/>
                    <a:pt x="133" y="2631"/>
                    <a:pt x="132" y="2633"/>
                  </a:cubicBezTo>
                  <a:cubicBezTo>
                    <a:pt x="17" y="2802"/>
                    <a:pt x="17" y="2802"/>
                    <a:pt x="17" y="2802"/>
                  </a:cubicBezTo>
                  <a:cubicBezTo>
                    <a:pt x="103" y="2923"/>
                    <a:pt x="103" y="2923"/>
                    <a:pt x="103" y="2923"/>
                  </a:cubicBezTo>
                  <a:cubicBezTo>
                    <a:pt x="103" y="2924"/>
                    <a:pt x="103" y="2926"/>
                    <a:pt x="103" y="2927"/>
                  </a:cubicBezTo>
                  <a:cubicBezTo>
                    <a:pt x="9" y="3087"/>
                    <a:pt x="9" y="3087"/>
                    <a:pt x="9" y="3087"/>
                  </a:cubicBez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7385422" y="2818867"/>
            <a:ext cx="585417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강원</a:t>
            </a:r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4</a:t>
            </a:r>
            <a:endParaRPr lang="ko-KR" altLang="en-US" sz="12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262C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078665" y="3660262"/>
            <a:ext cx="46038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12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충북</a:t>
            </a:r>
            <a:endParaRPr lang="en-US" altLang="ko-KR" sz="1200" b="1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262C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12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5366230" y="3795249"/>
            <a:ext cx="585417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대전</a:t>
            </a:r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2</a:t>
            </a:r>
          </a:p>
          <a:p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충남</a:t>
            </a:r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4</a:t>
            </a:r>
          </a:p>
          <a:p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세종 </a:t>
            </a: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7678925" y="3926087"/>
            <a:ext cx="58541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2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대구</a:t>
            </a:r>
            <a:r>
              <a:rPr lang="ko-KR" altLang="en-US" sz="12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3</a:t>
            </a:r>
          </a:p>
          <a:p>
            <a:r>
              <a:rPr lang="ko-KR" altLang="en-US" sz="12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경북</a:t>
            </a:r>
            <a:r>
              <a:rPr lang="ko-KR" altLang="en-US" sz="12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8102601" y="5459564"/>
            <a:ext cx="585417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부산</a:t>
            </a:r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4</a:t>
            </a:r>
          </a:p>
          <a:p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울산</a:t>
            </a:r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2</a:t>
            </a:r>
          </a:p>
          <a:p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경남</a:t>
            </a:r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656576" y="4578000"/>
            <a:ext cx="585417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전북 </a:t>
            </a: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6415459" y="5312144"/>
            <a:ext cx="58541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광주 </a:t>
            </a: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전남 </a:t>
            </a: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11" name="직선 연결선 110"/>
          <p:cNvCxnSpPr/>
          <p:nvPr/>
        </p:nvCxnSpPr>
        <p:spPr>
          <a:xfrm>
            <a:off x="6210029" y="3208171"/>
            <a:ext cx="71623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/>
          <p:cNvCxnSpPr/>
          <p:nvPr/>
        </p:nvCxnSpPr>
        <p:spPr>
          <a:xfrm>
            <a:off x="5991932" y="4018591"/>
            <a:ext cx="71623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 flipH="1">
            <a:off x="6734004" y="6297446"/>
            <a:ext cx="37192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꺾인 연결선 117"/>
          <p:cNvCxnSpPr>
            <a:endCxn id="107" idx="1"/>
          </p:cNvCxnSpPr>
          <p:nvPr/>
        </p:nvCxnSpPr>
        <p:spPr>
          <a:xfrm rot="16200000" flipH="1">
            <a:off x="7470748" y="5150876"/>
            <a:ext cx="744965" cy="518742"/>
          </a:xfrm>
          <a:prstGeom prst="bentConnector2">
            <a:avLst/>
          </a:prstGeom>
          <a:ln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그룹 119"/>
          <p:cNvGrpSpPr/>
          <p:nvPr/>
        </p:nvGrpSpPr>
        <p:grpSpPr>
          <a:xfrm>
            <a:off x="3286872" y="1513396"/>
            <a:ext cx="2570255" cy="338554"/>
            <a:chOff x="3286873" y="1622470"/>
            <a:chExt cx="2570255" cy="338554"/>
          </a:xfrm>
        </p:grpSpPr>
        <p:sp>
          <p:nvSpPr>
            <p:cNvPr id="121" name="모서리가 둥근 직사각형 120"/>
            <p:cNvSpPr/>
            <p:nvPr/>
          </p:nvSpPr>
          <p:spPr>
            <a:xfrm>
              <a:off x="3286873" y="1641775"/>
              <a:ext cx="2570255" cy="299945"/>
            </a:xfrm>
            <a:prstGeom prst="roundRect">
              <a:avLst>
                <a:gd name="adj" fmla="val 50000"/>
              </a:avLst>
            </a:prstGeom>
            <a:solidFill>
              <a:srgbClr val="FF5C01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090955" y="1622470"/>
              <a:ext cx="962123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5C0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법적 근거</a:t>
              </a: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DA1FC0E6-7E84-F042-8E48-8A8C6C8F8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82" y="3864330"/>
            <a:ext cx="927100" cy="10795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1F10C29D-3139-6C44-AC43-A68E171A8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39" y="5373688"/>
            <a:ext cx="927100" cy="10795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0011CC0D-5CCE-874F-8C9D-C052FFE660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82" y="3864539"/>
            <a:ext cx="927100" cy="10795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80176F88-AD56-AD4D-9F6E-BDE62BD4F2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82" y="5371920"/>
            <a:ext cx="927100" cy="10795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81" y="3754303"/>
            <a:ext cx="2760158" cy="30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19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46"/>
          <p:cNvSpPr/>
          <p:nvPr/>
        </p:nvSpPr>
        <p:spPr>
          <a:xfrm>
            <a:off x="0" y="4931793"/>
            <a:ext cx="9144000" cy="193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2716364" y="667982"/>
            <a:ext cx="371127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아동학대 개입 모범 사례</a:t>
            </a:r>
          </a:p>
        </p:txBody>
      </p:sp>
      <p:grpSp>
        <p:nvGrpSpPr>
          <p:cNvPr id="94" name="그룹 93"/>
          <p:cNvGrpSpPr/>
          <p:nvPr/>
        </p:nvGrpSpPr>
        <p:grpSpPr>
          <a:xfrm>
            <a:off x="175830" y="882410"/>
            <a:ext cx="8792341" cy="5795481"/>
            <a:chOff x="101249" y="3896116"/>
            <a:chExt cx="8792341" cy="4197369"/>
          </a:xfrm>
        </p:grpSpPr>
        <p:pic>
          <p:nvPicPr>
            <p:cNvPr id="95" name="그림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9" y="3896116"/>
              <a:ext cx="3671902" cy="4197369"/>
            </a:xfrm>
            <a:prstGeom prst="rect">
              <a:avLst/>
            </a:prstGeom>
          </p:spPr>
        </p:pic>
        <p:pic>
          <p:nvPicPr>
            <p:cNvPr id="96" name="그림 9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21688" y="3896116"/>
              <a:ext cx="3671902" cy="4197369"/>
            </a:xfrm>
            <a:prstGeom prst="rect">
              <a:avLst/>
            </a:prstGeom>
          </p:spPr>
        </p:pic>
      </p:grpSp>
      <p:cxnSp>
        <p:nvCxnSpPr>
          <p:cNvPr id="14" name="직선 연결선 13"/>
          <p:cNvCxnSpPr/>
          <p:nvPr/>
        </p:nvCxnSpPr>
        <p:spPr>
          <a:xfrm>
            <a:off x="838200" y="3426422"/>
            <a:ext cx="75565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7" name="그룹 186"/>
          <p:cNvGrpSpPr/>
          <p:nvPr/>
        </p:nvGrpSpPr>
        <p:grpSpPr>
          <a:xfrm>
            <a:off x="663924" y="1760841"/>
            <a:ext cx="4615943" cy="1623984"/>
            <a:chOff x="663924" y="1875228"/>
            <a:chExt cx="4615943" cy="1623984"/>
          </a:xfrm>
        </p:grpSpPr>
        <p:grpSp>
          <p:nvGrpSpPr>
            <p:cNvPr id="186" name="그룹 185"/>
            <p:cNvGrpSpPr/>
            <p:nvPr/>
          </p:nvGrpSpPr>
          <p:grpSpPr>
            <a:xfrm>
              <a:off x="999444" y="1880947"/>
              <a:ext cx="4280423" cy="1618265"/>
              <a:chOff x="999444" y="1880947"/>
              <a:chExt cx="4280423" cy="1618265"/>
            </a:xfrm>
          </p:grpSpPr>
          <p:sp>
            <p:nvSpPr>
              <p:cNvPr id="93" name="TextBox 92"/>
              <p:cNvSpPr txBox="1"/>
              <p:nvPr/>
            </p:nvSpPr>
            <p:spPr>
              <a:xfrm>
                <a:off x="999444" y="1880947"/>
                <a:ext cx="962123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ko-KR" altLang="en-US" sz="16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262C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신고 접수</a:t>
                </a:r>
              </a:p>
            </p:txBody>
          </p:sp>
          <p:sp>
            <p:nvSpPr>
              <p:cNvPr id="91" name="모서리가 둥근 직사각형 90"/>
              <p:cNvSpPr/>
              <p:nvPr/>
            </p:nvSpPr>
            <p:spPr>
              <a:xfrm>
                <a:off x="1127172" y="2357034"/>
                <a:ext cx="117624" cy="30156"/>
              </a:xfrm>
              <a:prstGeom prst="roundRect">
                <a:avLst>
                  <a:gd name="adj" fmla="val 50000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92" name="모서리가 둥근 직사각형 91"/>
              <p:cNvSpPr/>
              <p:nvPr/>
            </p:nvSpPr>
            <p:spPr>
              <a:xfrm>
                <a:off x="1127172" y="3287805"/>
                <a:ext cx="117624" cy="30156"/>
              </a:xfrm>
              <a:prstGeom prst="roundRect">
                <a:avLst>
                  <a:gd name="adj" fmla="val 50000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1183874" y="2237328"/>
                <a:ext cx="4095993" cy="126188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ko-KR" altLang="en-US" sz="1200" spc="-1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의사 </a:t>
                </a:r>
                <a:r>
                  <a:rPr lang="en-US" altLang="ko-KR" sz="1200" spc="-1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A</a:t>
                </a:r>
                <a:r>
                  <a:rPr lang="ko-KR" altLang="en-US" sz="1200" spc="-1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씨는 의식을 잃고 이송된 </a:t>
                </a:r>
                <a:r>
                  <a:rPr lang="en-US" altLang="ko-KR" sz="1200" spc="-1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B</a:t>
                </a:r>
                <a:r>
                  <a:rPr lang="ko-KR" altLang="en-US" sz="1200" spc="-1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군</a:t>
                </a:r>
                <a:r>
                  <a:rPr lang="en-US" altLang="ko-KR" sz="1200" spc="-1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FF5C0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(12</a:t>
                </a:r>
                <a:r>
                  <a:rPr lang="ko-KR" altLang="en-US" sz="1200" spc="-1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FF5C0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세</a:t>
                </a:r>
                <a:r>
                  <a:rPr lang="en-US" altLang="ko-KR" sz="1200" spc="-1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FF5C0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)</a:t>
                </a:r>
                <a:r>
                  <a:rPr lang="ko-KR" altLang="en-US" sz="1200" spc="-1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을 진찰하던 중  </a:t>
                </a:r>
                <a:r>
                  <a:rPr lang="ko-KR" altLang="en-US" sz="1200" b="1" spc="-1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하지골절 발견</a:t>
                </a:r>
                <a:endParaRPr lang="en-US" altLang="ko-KR" sz="1200" b="1" spc="-1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endParaRPr lang="en-US" altLang="ko-KR" sz="13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endParaRPr lang="en-US" altLang="ko-KR" sz="13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r>
                  <a:rPr lang="en-US" altLang="ko-KR" sz="13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/>
                </a:r>
                <a:br>
                  <a:rPr lang="en-US" altLang="ko-KR" sz="13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</a:br>
                <a:endParaRPr lang="en-US" altLang="ko-KR" sz="7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2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아동학대 신고 </a:t>
                </a:r>
                <a:r>
                  <a:rPr lang="en-US" altLang="ko-KR" sz="12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: </a:t>
                </a:r>
                <a:r>
                  <a:rPr lang="ko-KR" altLang="en-US" sz="12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FF5C0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☎</a:t>
                </a:r>
                <a:r>
                  <a:rPr lang="ko-KR" altLang="en-US" sz="12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2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112</a:t>
                </a:r>
                <a:endParaRPr lang="en-US" altLang="ko-KR" sz="12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3" name="그룹 2"/>
              <p:cNvGrpSpPr/>
              <p:nvPr/>
            </p:nvGrpSpPr>
            <p:grpSpPr>
              <a:xfrm>
                <a:off x="1117075" y="2584780"/>
                <a:ext cx="4053485" cy="543056"/>
                <a:chOff x="1995112" y="3221169"/>
                <a:chExt cx="4838940" cy="648286"/>
              </a:xfrm>
            </p:grpSpPr>
            <p:sp>
              <p:nvSpPr>
                <p:cNvPr id="98" name="TextBox 97"/>
                <p:cNvSpPr txBox="1"/>
                <p:nvPr/>
              </p:nvSpPr>
              <p:spPr>
                <a:xfrm>
                  <a:off x="3303038" y="3221169"/>
                  <a:ext cx="3531014" cy="600112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>
                    <a:spcBef>
                      <a:spcPts val="500"/>
                    </a:spcBef>
                  </a:pPr>
                  <a:r>
                    <a:rPr lang="en-US" altLang="ko-KR" sz="100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“</a:t>
                  </a:r>
                  <a:r>
                    <a:rPr lang="ko-KR" altLang="en-US" sz="100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혼자 놀다 넘어졌다＂</a:t>
                  </a:r>
                </a:p>
                <a:p>
                  <a:pPr>
                    <a:spcBef>
                      <a:spcPts val="800"/>
                    </a:spcBef>
                  </a:pPr>
                  <a:r>
                    <a:rPr lang="en-US" altLang="ko-KR" sz="100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‘</a:t>
                  </a:r>
                  <a:r>
                    <a:rPr lang="ko-KR" altLang="en-US" sz="100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이전에도 동일 부위 골절 </a:t>
                  </a:r>
                  <a:r>
                    <a:rPr lang="en-US" altLang="ko-KR" sz="100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+ </a:t>
                  </a:r>
                  <a:r>
                    <a:rPr lang="ko-KR" altLang="en-US" sz="100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심한 외부충격에 의한 골절’</a:t>
                  </a:r>
                </a:p>
              </p:txBody>
            </p:sp>
            <p:grpSp>
              <p:nvGrpSpPr>
                <p:cNvPr id="6" name="그룹 5"/>
                <p:cNvGrpSpPr/>
                <p:nvPr/>
              </p:nvGrpSpPr>
              <p:grpSpPr>
                <a:xfrm>
                  <a:off x="1995112" y="3231299"/>
                  <a:ext cx="1294704" cy="293932"/>
                  <a:chOff x="1995113" y="3156943"/>
                  <a:chExt cx="1294704" cy="293932"/>
                </a:xfrm>
              </p:grpSpPr>
              <p:sp>
                <p:nvSpPr>
                  <p:cNvPr id="5" name="모서리가 둥근 직사각형 4"/>
                  <p:cNvSpPr/>
                  <p:nvPr/>
                </p:nvSpPr>
                <p:spPr>
                  <a:xfrm>
                    <a:off x="1995113" y="3173728"/>
                    <a:ext cx="1294704" cy="26960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400"/>
                  </a:p>
                </p:txBody>
              </p:sp>
              <p:sp>
                <p:nvSpPr>
                  <p:cNvPr id="99" name="TextBox 98"/>
                  <p:cNvSpPr txBox="1"/>
                  <p:nvPr/>
                </p:nvSpPr>
                <p:spPr>
                  <a:xfrm>
                    <a:off x="2143184" y="3156943"/>
                    <a:ext cx="934231" cy="293932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pPr>
                      <a:spcBef>
                        <a:spcPts val="500"/>
                      </a:spcBef>
                    </a:pPr>
                    <a:r>
                      <a:rPr lang="ko-KR" altLang="en-US" sz="1000" b="1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Arial" panose="020B0604020202020204" pitchFamily="34" charset="0"/>
                      </a:rPr>
                      <a:t>친모의 진술</a:t>
                    </a:r>
                  </a:p>
                </p:txBody>
              </p:sp>
            </p:grpSp>
            <p:grpSp>
              <p:nvGrpSpPr>
                <p:cNvPr id="100" name="그룹 99"/>
                <p:cNvGrpSpPr/>
                <p:nvPr/>
              </p:nvGrpSpPr>
              <p:grpSpPr>
                <a:xfrm>
                  <a:off x="1995112" y="3575523"/>
                  <a:ext cx="1294704" cy="293932"/>
                  <a:chOff x="1995113" y="3193519"/>
                  <a:chExt cx="1294704" cy="293932"/>
                </a:xfrm>
              </p:grpSpPr>
              <p:sp>
                <p:nvSpPr>
                  <p:cNvPr id="101" name="모서리가 둥근 직사각형 100"/>
                  <p:cNvSpPr/>
                  <p:nvPr/>
                </p:nvSpPr>
                <p:spPr>
                  <a:xfrm>
                    <a:off x="1995113" y="3210304"/>
                    <a:ext cx="1294704" cy="26960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400"/>
                  </a:p>
                </p:txBody>
              </p:sp>
              <p:sp>
                <p:nvSpPr>
                  <p:cNvPr id="102" name="TextBox 101"/>
                  <p:cNvSpPr txBox="1"/>
                  <p:nvPr/>
                </p:nvSpPr>
                <p:spPr>
                  <a:xfrm>
                    <a:off x="2143184" y="3193519"/>
                    <a:ext cx="1003121" cy="293932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pPr>
                      <a:spcBef>
                        <a:spcPts val="500"/>
                      </a:spcBef>
                    </a:pPr>
                    <a:r>
                      <a:rPr lang="ko-KR" altLang="en-US" sz="1000" b="1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Arial" panose="020B0604020202020204" pitchFamily="34" charset="0"/>
                      </a:rPr>
                      <a:t>엑스 선 촬영 </a:t>
                    </a:r>
                  </a:p>
                </p:txBody>
              </p:sp>
            </p:grpSp>
          </p:grpSp>
        </p:grpSp>
        <p:grpSp>
          <p:nvGrpSpPr>
            <p:cNvPr id="53" name="그룹 52"/>
            <p:cNvGrpSpPr/>
            <p:nvPr/>
          </p:nvGrpSpPr>
          <p:grpSpPr>
            <a:xfrm>
              <a:off x="663924" y="1875228"/>
              <a:ext cx="328438" cy="328436"/>
              <a:chOff x="608955" y="4897315"/>
              <a:chExt cx="1125415" cy="1125415"/>
            </a:xfrm>
          </p:grpSpPr>
          <p:sp>
            <p:nvSpPr>
              <p:cNvPr id="58" name="타원 57"/>
              <p:cNvSpPr/>
              <p:nvPr/>
            </p:nvSpPr>
            <p:spPr>
              <a:xfrm>
                <a:off x="641037" y="4928452"/>
                <a:ext cx="1063140" cy="10631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59" name="도넛 58"/>
              <p:cNvSpPr/>
              <p:nvPr/>
            </p:nvSpPr>
            <p:spPr>
              <a:xfrm>
                <a:off x="608955" y="4897315"/>
                <a:ext cx="1125415" cy="1125415"/>
              </a:xfrm>
              <a:prstGeom prst="donut">
                <a:avLst>
                  <a:gd name="adj" fmla="val 7024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680319" y="1898534"/>
              <a:ext cx="288861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ko-KR" sz="1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1</a:t>
              </a:r>
              <a:endParaRPr lang="ko-KR" altLang="en-US" sz="14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88" name="그룹 187"/>
          <p:cNvGrpSpPr/>
          <p:nvPr/>
        </p:nvGrpSpPr>
        <p:grpSpPr>
          <a:xfrm>
            <a:off x="663924" y="3543981"/>
            <a:ext cx="3674807" cy="1085953"/>
            <a:chOff x="663924" y="3618535"/>
            <a:chExt cx="3674807" cy="1085953"/>
          </a:xfrm>
        </p:grpSpPr>
        <p:sp>
          <p:nvSpPr>
            <p:cNvPr id="104" name="TextBox 103"/>
            <p:cNvSpPr txBox="1"/>
            <p:nvPr/>
          </p:nvSpPr>
          <p:spPr>
            <a:xfrm>
              <a:off x="999444" y="3624830"/>
              <a:ext cx="1374094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16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9999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현장 조사 결과</a:t>
              </a:r>
            </a:p>
          </p:txBody>
        </p:sp>
        <p:sp>
          <p:nvSpPr>
            <p:cNvPr id="103" name="모서리가 둥근 직사각형 102"/>
            <p:cNvSpPr/>
            <p:nvPr/>
          </p:nvSpPr>
          <p:spPr>
            <a:xfrm>
              <a:off x="1127172" y="4100919"/>
              <a:ext cx="117624" cy="30156"/>
            </a:xfrm>
            <a:prstGeom prst="roundRect">
              <a:avLst>
                <a:gd name="adj" fmla="val 50000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222172" y="3981213"/>
              <a:ext cx="3116559" cy="7232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ko-KR" altLang="en-US" sz="12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아동이 늦게 일어나 등교 준비 미흡</a:t>
              </a:r>
              <a:endParaRPr lang="en-US" altLang="ko-KR" sz="12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>
                <a:spcBef>
                  <a:spcPts val="300"/>
                </a:spcBef>
              </a:pPr>
              <a:r>
                <a:rPr lang="en-US" altLang="ko-KR" sz="12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ko-KR" altLang="en-US" sz="12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 머리채 잡고 계단으로 밀어 </a:t>
              </a:r>
            </a:p>
            <a:p>
              <a:pPr>
                <a:spcBef>
                  <a:spcPts val="300"/>
                </a:spcBef>
              </a:pPr>
              <a:r>
                <a:rPr lang="ko-KR" altLang="en-US" sz="12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학대행위자</a:t>
              </a:r>
              <a:r>
                <a:rPr lang="en-US" altLang="ko-KR" sz="12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2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친모</a:t>
              </a:r>
              <a:r>
                <a:rPr lang="en-US" altLang="ko-KR" sz="12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)</a:t>
              </a:r>
              <a:r>
                <a:rPr lang="ko-KR" altLang="en-US" sz="12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에 의한 신체</a:t>
              </a:r>
              <a:r>
                <a:rPr lang="en-US" altLang="ko-KR" sz="12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2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정서학대로 판단</a:t>
              </a:r>
            </a:p>
          </p:txBody>
        </p:sp>
        <p:sp>
          <p:nvSpPr>
            <p:cNvPr id="110" name="모서리가 둥근 직사각형 109"/>
            <p:cNvSpPr/>
            <p:nvPr/>
          </p:nvSpPr>
          <p:spPr>
            <a:xfrm>
              <a:off x="1127172" y="4390773"/>
              <a:ext cx="117624" cy="30156"/>
            </a:xfrm>
            <a:prstGeom prst="roundRect">
              <a:avLst>
                <a:gd name="adj" fmla="val 50000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663924" y="3618535"/>
              <a:ext cx="328438" cy="335399"/>
              <a:chOff x="767633" y="4242899"/>
              <a:chExt cx="328438" cy="335399"/>
            </a:xfrm>
          </p:grpSpPr>
          <p:grpSp>
            <p:nvGrpSpPr>
              <p:cNvPr id="60" name="그룹 59"/>
              <p:cNvGrpSpPr/>
              <p:nvPr/>
            </p:nvGrpSpPr>
            <p:grpSpPr>
              <a:xfrm>
                <a:off x="767633" y="4242899"/>
                <a:ext cx="328438" cy="328436"/>
                <a:chOff x="1891357" y="4897315"/>
                <a:chExt cx="1125415" cy="1125415"/>
              </a:xfrm>
            </p:grpSpPr>
            <p:sp>
              <p:nvSpPr>
                <p:cNvPr id="61" name="타원 60"/>
                <p:cNvSpPr/>
                <p:nvPr/>
              </p:nvSpPr>
              <p:spPr>
                <a:xfrm>
                  <a:off x="1931675" y="4928452"/>
                  <a:ext cx="1063140" cy="106314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sp>
              <p:nvSpPr>
                <p:cNvPr id="62" name="도넛 61"/>
                <p:cNvSpPr/>
                <p:nvPr/>
              </p:nvSpPr>
              <p:spPr>
                <a:xfrm>
                  <a:off x="1891357" y="4897315"/>
                  <a:ext cx="1125415" cy="1125415"/>
                </a:xfrm>
                <a:prstGeom prst="donut">
                  <a:avLst>
                    <a:gd name="adj" fmla="val 7024"/>
                  </a:avLst>
                </a:prstGeom>
                <a:solidFill>
                  <a:srgbClr val="0099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</p:grpSp>
          <p:sp>
            <p:nvSpPr>
              <p:cNvPr id="87" name="TextBox 86"/>
              <p:cNvSpPr txBox="1"/>
              <p:nvPr/>
            </p:nvSpPr>
            <p:spPr>
              <a:xfrm>
                <a:off x="784028" y="4270521"/>
                <a:ext cx="288861" cy="307777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en-US" altLang="ko-KR" sz="14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2</a:t>
                </a:r>
                <a:endParaRPr lang="ko-KR" altLang="en-US" sz="1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2" name="그룹 21"/>
          <p:cNvGrpSpPr/>
          <p:nvPr/>
        </p:nvGrpSpPr>
        <p:grpSpPr>
          <a:xfrm>
            <a:off x="663924" y="5096086"/>
            <a:ext cx="328438" cy="335399"/>
            <a:chOff x="767633" y="5921577"/>
            <a:chExt cx="328438" cy="335399"/>
          </a:xfrm>
        </p:grpSpPr>
        <p:grpSp>
          <p:nvGrpSpPr>
            <p:cNvPr id="118" name="그룹 117"/>
            <p:cNvGrpSpPr/>
            <p:nvPr/>
          </p:nvGrpSpPr>
          <p:grpSpPr>
            <a:xfrm>
              <a:off x="767633" y="5921577"/>
              <a:ext cx="328438" cy="328436"/>
              <a:chOff x="1891357" y="4897315"/>
              <a:chExt cx="1125415" cy="1125415"/>
            </a:xfrm>
          </p:grpSpPr>
          <p:sp>
            <p:nvSpPr>
              <p:cNvPr id="120" name="타원 119"/>
              <p:cNvSpPr/>
              <p:nvPr/>
            </p:nvSpPr>
            <p:spPr>
              <a:xfrm>
                <a:off x="1931675" y="4928452"/>
                <a:ext cx="1063140" cy="10631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21" name="도넛 120"/>
              <p:cNvSpPr/>
              <p:nvPr/>
            </p:nvSpPr>
            <p:spPr>
              <a:xfrm>
                <a:off x="1891357" y="4897315"/>
                <a:ext cx="1125415" cy="1125415"/>
              </a:xfrm>
              <a:prstGeom prst="donut">
                <a:avLst>
                  <a:gd name="adj" fmla="val 7024"/>
                </a:avLst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784028" y="5949199"/>
              <a:ext cx="288861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ko-KR" sz="1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4</a:t>
              </a:r>
              <a:endParaRPr lang="ko-KR" altLang="en-US" sz="14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999444" y="5092617"/>
            <a:ext cx="962123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6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사후 관리</a:t>
            </a:r>
          </a:p>
        </p:txBody>
      </p:sp>
      <p:sp>
        <p:nvSpPr>
          <p:cNvPr id="130" name="모서리가 둥근 직사각형 129"/>
          <p:cNvSpPr/>
          <p:nvPr/>
        </p:nvSpPr>
        <p:spPr>
          <a:xfrm>
            <a:off x="1127173" y="5574222"/>
            <a:ext cx="117624" cy="3015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31" name="TextBox 130"/>
          <p:cNvSpPr txBox="1"/>
          <p:nvPr/>
        </p:nvSpPr>
        <p:spPr>
          <a:xfrm>
            <a:off x="1222173" y="5454516"/>
            <a:ext cx="3462806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ko-KR" altLang="en-US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사례종결 </a:t>
            </a:r>
            <a:r>
              <a:rPr lang="en-US" altLang="ko-KR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: </a:t>
            </a:r>
            <a:r>
              <a:rPr lang="ko-KR" altLang="en-US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개별상담 </a:t>
            </a: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5</a:t>
            </a:r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회 </a:t>
            </a:r>
            <a:r>
              <a:rPr lang="ko-KR" altLang="en-US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이후 학대행위자의 태도 변화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2735370" y="5774134"/>
            <a:ext cx="1893467" cy="55912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spcBef>
                <a:spcPts val="500"/>
              </a:spcBef>
            </a:pPr>
            <a:r>
              <a:rPr lang="ko-KR" altLang="en-US" sz="10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조절능력 생기며 아들과 관계 호전</a:t>
            </a:r>
            <a:endParaRPr lang="en-US" altLang="ko-KR" sz="100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>
              <a:spcBef>
                <a:spcPts val="500"/>
              </a:spcBef>
            </a:pPr>
            <a:endParaRPr lang="en-US" altLang="ko-KR" sz="10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>
              <a:spcBef>
                <a:spcPts val="500"/>
              </a:spcBef>
            </a:pPr>
            <a:r>
              <a:rPr lang="ko-KR" altLang="en-US" sz="10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모자치료 </a:t>
            </a:r>
            <a:r>
              <a:rPr lang="en-US" altLang="ko-KR" sz="1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14</a:t>
            </a:r>
            <a:r>
              <a:rPr lang="ko-KR" altLang="en-US" sz="1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회</a:t>
            </a:r>
            <a:r>
              <a:rPr lang="ko-KR" altLang="en-US" sz="10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후 치료 종결 </a:t>
            </a:r>
          </a:p>
        </p:txBody>
      </p:sp>
      <p:grpSp>
        <p:nvGrpSpPr>
          <p:cNvPr id="29" name="그룹 28"/>
          <p:cNvGrpSpPr/>
          <p:nvPr/>
        </p:nvGrpSpPr>
        <p:grpSpPr>
          <a:xfrm>
            <a:off x="1108979" y="5783438"/>
            <a:ext cx="1664490" cy="529845"/>
            <a:chOff x="1675145" y="5783438"/>
            <a:chExt cx="1664490" cy="529845"/>
          </a:xfrm>
        </p:grpSpPr>
        <p:sp>
          <p:nvSpPr>
            <p:cNvPr id="126" name="모서리가 둥근 직사각형 125"/>
            <p:cNvSpPr/>
            <p:nvPr/>
          </p:nvSpPr>
          <p:spPr>
            <a:xfrm>
              <a:off x="1675145" y="5796679"/>
              <a:ext cx="1664490" cy="22584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950185" y="5783438"/>
              <a:ext cx="1114408" cy="24622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ko-KR" altLang="en-US" sz="10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모자치료 </a:t>
              </a:r>
              <a:r>
                <a:rPr lang="en-US" altLang="ko-KR" sz="10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8</a:t>
              </a:r>
              <a:r>
                <a:rPr lang="ko-KR" altLang="en-US" sz="10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회 이후</a:t>
              </a:r>
            </a:p>
          </p:txBody>
        </p:sp>
        <p:sp>
          <p:nvSpPr>
            <p:cNvPr id="128" name="모서리가 둥근 직사각형 127"/>
            <p:cNvSpPr/>
            <p:nvPr/>
          </p:nvSpPr>
          <p:spPr>
            <a:xfrm>
              <a:off x="1675145" y="6080302"/>
              <a:ext cx="1664490" cy="22584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1702648" y="6067062"/>
              <a:ext cx="1636987" cy="24622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ko-KR" altLang="en-US" sz="10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심리검사에서 친모 상태 호전</a:t>
              </a:r>
            </a:p>
          </p:txBody>
        </p:sp>
      </p:grpSp>
      <p:cxnSp>
        <p:nvCxnSpPr>
          <p:cNvPr id="161" name="직선 연결선 160"/>
          <p:cNvCxnSpPr/>
          <p:nvPr/>
        </p:nvCxnSpPr>
        <p:spPr>
          <a:xfrm>
            <a:off x="1251377" y="6931171"/>
            <a:ext cx="53362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0" name="그룹 189"/>
          <p:cNvGrpSpPr/>
          <p:nvPr/>
        </p:nvGrpSpPr>
        <p:grpSpPr>
          <a:xfrm>
            <a:off x="4756847" y="5092617"/>
            <a:ext cx="3595304" cy="638898"/>
            <a:chOff x="4652072" y="5092617"/>
            <a:chExt cx="3595304" cy="638898"/>
          </a:xfrm>
        </p:grpSpPr>
        <p:grpSp>
          <p:nvGrpSpPr>
            <p:cNvPr id="163" name="그룹 162"/>
            <p:cNvGrpSpPr/>
            <p:nvPr/>
          </p:nvGrpSpPr>
          <p:grpSpPr>
            <a:xfrm>
              <a:off x="4652072" y="5096086"/>
              <a:ext cx="328438" cy="335399"/>
              <a:chOff x="767633" y="5921577"/>
              <a:chExt cx="328438" cy="335399"/>
            </a:xfrm>
          </p:grpSpPr>
          <p:grpSp>
            <p:nvGrpSpPr>
              <p:cNvPr id="164" name="그룹 163"/>
              <p:cNvGrpSpPr/>
              <p:nvPr/>
            </p:nvGrpSpPr>
            <p:grpSpPr>
              <a:xfrm>
                <a:off x="767633" y="5921577"/>
                <a:ext cx="328438" cy="328436"/>
                <a:chOff x="1891357" y="4897315"/>
                <a:chExt cx="1125415" cy="1125415"/>
              </a:xfrm>
            </p:grpSpPr>
            <p:sp>
              <p:nvSpPr>
                <p:cNvPr id="166" name="타원 165"/>
                <p:cNvSpPr/>
                <p:nvPr/>
              </p:nvSpPr>
              <p:spPr>
                <a:xfrm>
                  <a:off x="1931675" y="4928452"/>
                  <a:ext cx="1063140" cy="106314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sp>
              <p:nvSpPr>
                <p:cNvPr id="167" name="도넛 166"/>
                <p:cNvSpPr/>
                <p:nvPr/>
              </p:nvSpPr>
              <p:spPr>
                <a:xfrm>
                  <a:off x="1891357" y="4897315"/>
                  <a:ext cx="1125415" cy="1125415"/>
                </a:xfrm>
                <a:prstGeom prst="donut">
                  <a:avLst>
                    <a:gd name="adj" fmla="val 7024"/>
                  </a:avLst>
                </a:prstGeom>
                <a:solidFill>
                  <a:srgbClr val="0262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</p:grpSp>
          <p:sp>
            <p:nvSpPr>
              <p:cNvPr id="165" name="TextBox 164"/>
              <p:cNvSpPr txBox="1"/>
              <p:nvPr/>
            </p:nvSpPr>
            <p:spPr>
              <a:xfrm>
                <a:off x="784028" y="5949199"/>
                <a:ext cx="288861" cy="307777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en-US" altLang="ko-KR" sz="14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5</a:t>
                </a:r>
                <a:endParaRPr lang="ko-KR" altLang="en-US" sz="1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8" name="TextBox 167"/>
            <p:cNvSpPr txBox="1"/>
            <p:nvPr/>
          </p:nvSpPr>
          <p:spPr>
            <a:xfrm>
              <a:off x="4987592" y="5092617"/>
              <a:ext cx="2699778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16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사후관리를 위한 연계기관 결정</a:t>
              </a:r>
            </a:p>
          </p:txBody>
        </p:sp>
        <p:grpSp>
          <p:nvGrpSpPr>
            <p:cNvPr id="169" name="그룹 168"/>
            <p:cNvGrpSpPr/>
            <p:nvPr/>
          </p:nvGrpSpPr>
          <p:grpSpPr>
            <a:xfrm>
              <a:off x="5115321" y="5454516"/>
              <a:ext cx="3132055" cy="276999"/>
              <a:chOff x="1806336" y="4260499"/>
              <a:chExt cx="3738960" cy="330674"/>
            </a:xfrm>
          </p:grpSpPr>
          <p:sp>
            <p:nvSpPr>
              <p:cNvPr id="170" name="모서리가 둥근 직사각형 169"/>
              <p:cNvSpPr/>
              <p:nvPr/>
            </p:nvSpPr>
            <p:spPr>
              <a:xfrm>
                <a:off x="1806336" y="4403401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1928168" y="4260499"/>
                <a:ext cx="3617128" cy="33067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ko-KR" altLang="en-US" sz="12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사후 모니터링 </a:t>
                </a:r>
                <a:r>
                  <a:rPr lang="en-US" altLang="ko-KR" sz="12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: </a:t>
                </a:r>
                <a:r>
                  <a:rPr lang="ko-KR" altLang="en-US" sz="12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한 달 간격으로 방문 하여 상담 </a:t>
                </a:r>
              </a:p>
            </p:txBody>
          </p:sp>
        </p:grpSp>
      </p:grpSp>
      <p:grpSp>
        <p:nvGrpSpPr>
          <p:cNvPr id="189" name="그룹 188"/>
          <p:cNvGrpSpPr/>
          <p:nvPr/>
        </p:nvGrpSpPr>
        <p:grpSpPr>
          <a:xfrm>
            <a:off x="4756847" y="3543981"/>
            <a:ext cx="3662630" cy="1357272"/>
            <a:chOff x="4652072" y="3618535"/>
            <a:chExt cx="3662630" cy="1357272"/>
          </a:xfrm>
        </p:grpSpPr>
        <p:grpSp>
          <p:nvGrpSpPr>
            <p:cNvPr id="182" name="그룹 181"/>
            <p:cNvGrpSpPr/>
            <p:nvPr/>
          </p:nvGrpSpPr>
          <p:grpSpPr>
            <a:xfrm>
              <a:off x="5115321" y="4301736"/>
              <a:ext cx="1533518" cy="246221"/>
              <a:chOff x="5115321" y="4575396"/>
              <a:chExt cx="1533518" cy="246221"/>
            </a:xfrm>
          </p:grpSpPr>
          <p:sp>
            <p:nvSpPr>
              <p:cNvPr id="147" name="TextBox 146"/>
              <p:cNvSpPr txBox="1"/>
              <p:nvPr/>
            </p:nvSpPr>
            <p:spPr>
              <a:xfrm>
                <a:off x="5752440" y="4575396"/>
                <a:ext cx="896399" cy="246221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spcBef>
                    <a:spcPts val="500"/>
                  </a:spcBef>
                </a:pPr>
                <a:r>
                  <a:rPr lang="ko-KR" altLang="en-US" sz="10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개별치료</a:t>
                </a:r>
                <a:r>
                  <a:rPr lang="en-US" altLang="ko-KR" sz="10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, </a:t>
                </a:r>
                <a:r>
                  <a:rPr lang="en-US" altLang="ko-KR" sz="10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6</a:t>
                </a:r>
                <a:r>
                  <a:rPr lang="ko-KR" altLang="en-US" sz="10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회</a:t>
                </a:r>
              </a:p>
            </p:txBody>
          </p:sp>
          <p:sp>
            <p:nvSpPr>
              <p:cNvPr id="148" name="모서리가 둥근 직사각형 147"/>
              <p:cNvSpPr/>
              <p:nvPr/>
            </p:nvSpPr>
            <p:spPr>
              <a:xfrm>
                <a:off x="5115321" y="4585585"/>
                <a:ext cx="640976" cy="225843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5237585" y="4575396"/>
                <a:ext cx="412292" cy="246221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>
                  <a:spcBef>
                    <a:spcPts val="500"/>
                  </a:spcBef>
                </a:pPr>
                <a:r>
                  <a:rPr lang="ko-KR" altLang="en-US" sz="10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초기</a:t>
                </a:r>
              </a:p>
            </p:txBody>
          </p:sp>
        </p:grpSp>
        <p:grpSp>
          <p:nvGrpSpPr>
            <p:cNvPr id="181" name="그룹 180"/>
            <p:cNvGrpSpPr/>
            <p:nvPr/>
          </p:nvGrpSpPr>
          <p:grpSpPr>
            <a:xfrm>
              <a:off x="5115321" y="4729586"/>
              <a:ext cx="2359065" cy="246221"/>
              <a:chOff x="7080701" y="4575396"/>
              <a:chExt cx="2359065" cy="246221"/>
            </a:xfrm>
          </p:grpSpPr>
          <p:sp>
            <p:nvSpPr>
              <p:cNvPr id="144" name="TextBox 143"/>
              <p:cNvSpPr txBox="1"/>
              <p:nvPr/>
            </p:nvSpPr>
            <p:spPr>
              <a:xfrm>
                <a:off x="7717820" y="4575396"/>
                <a:ext cx="1721946" cy="246221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spcBef>
                    <a:spcPts val="500"/>
                  </a:spcBef>
                </a:pPr>
                <a:r>
                  <a:rPr lang="ko-KR" altLang="en-US" sz="10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학대행위자 치료프로그램</a:t>
                </a:r>
                <a:r>
                  <a:rPr lang="en-US" altLang="ko-KR" sz="10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, </a:t>
                </a:r>
                <a:r>
                  <a:rPr lang="en-US" altLang="ko-KR" sz="10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9</a:t>
                </a:r>
                <a:r>
                  <a:rPr lang="ko-KR" altLang="en-US" sz="10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회</a:t>
                </a:r>
              </a:p>
            </p:txBody>
          </p:sp>
          <p:sp>
            <p:nvSpPr>
              <p:cNvPr id="145" name="모서리가 둥근 직사각형 144"/>
              <p:cNvSpPr/>
              <p:nvPr/>
            </p:nvSpPr>
            <p:spPr>
              <a:xfrm>
                <a:off x="7080701" y="4585585"/>
                <a:ext cx="640976" cy="225843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7197646" y="4575396"/>
                <a:ext cx="412292" cy="246221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>
                  <a:spcBef>
                    <a:spcPts val="500"/>
                  </a:spcBef>
                </a:pPr>
                <a:r>
                  <a:rPr lang="ko-KR" altLang="en-US" sz="10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중기</a:t>
                </a:r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5276352" y="4482840"/>
              <a:ext cx="319318" cy="3693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altLang="ko-KR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+</a:t>
              </a:r>
              <a:endParaRPr lang="ko-KR" altLang="en-US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172" name="그룹 171"/>
            <p:cNvGrpSpPr/>
            <p:nvPr/>
          </p:nvGrpSpPr>
          <p:grpSpPr>
            <a:xfrm>
              <a:off x="4652072" y="3622004"/>
              <a:ext cx="328438" cy="335399"/>
              <a:chOff x="767633" y="5921577"/>
              <a:chExt cx="328438" cy="335399"/>
            </a:xfrm>
          </p:grpSpPr>
          <p:grpSp>
            <p:nvGrpSpPr>
              <p:cNvPr id="173" name="그룹 172"/>
              <p:cNvGrpSpPr/>
              <p:nvPr/>
            </p:nvGrpSpPr>
            <p:grpSpPr>
              <a:xfrm>
                <a:off x="767633" y="5921577"/>
                <a:ext cx="328438" cy="328436"/>
                <a:chOff x="1891357" y="4897315"/>
                <a:chExt cx="1125415" cy="1125415"/>
              </a:xfrm>
            </p:grpSpPr>
            <p:sp>
              <p:nvSpPr>
                <p:cNvPr id="175" name="타원 174"/>
                <p:cNvSpPr/>
                <p:nvPr/>
              </p:nvSpPr>
              <p:spPr>
                <a:xfrm>
                  <a:off x="1931675" y="4928452"/>
                  <a:ext cx="1063140" cy="106314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sp>
              <p:nvSpPr>
                <p:cNvPr id="176" name="도넛 175"/>
                <p:cNvSpPr/>
                <p:nvPr/>
              </p:nvSpPr>
              <p:spPr>
                <a:xfrm>
                  <a:off x="1891357" y="4897315"/>
                  <a:ext cx="1125415" cy="1125415"/>
                </a:xfrm>
                <a:prstGeom prst="donut">
                  <a:avLst>
                    <a:gd name="adj" fmla="val 7024"/>
                  </a:avLst>
                </a:prstGeom>
                <a:solidFill>
                  <a:srgbClr val="00A65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</p:grpSp>
          <p:sp>
            <p:nvSpPr>
              <p:cNvPr id="174" name="TextBox 173"/>
              <p:cNvSpPr txBox="1"/>
              <p:nvPr/>
            </p:nvSpPr>
            <p:spPr>
              <a:xfrm>
                <a:off x="784028" y="5949199"/>
                <a:ext cx="288861" cy="307777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en-US" altLang="ko-KR" sz="14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3</a:t>
                </a:r>
                <a:endParaRPr lang="ko-KR" altLang="en-US" sz="1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7" name="TextBox 176"/>
            <p:cNvSpPr txBox="1"/>
            <p:nvPr/>
          </p:nvSpPr>
          <p:spPr>
            <a:xfrm>
              <a:off x="4987592" y="3618535"/>
              <a:ext cx="962123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16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A652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사례 관리</a:t>
              </a:r>
            </a:p>
          </p:txBody>
        </p:sp>
        <p:grpSp>
          <p:nvGrpSpPr>
            <p:cNvPr id="178" name="그룹 177"/>
            <p:cNvGrpSpPr/>
            <p:nvPr/>
          </p:nvGrpSpPr>
          <p:grpSpPr>
            <a:xfrm>
              <a:off x="5115321" y="3980434"/>
              <a:ext cx="3199381" cy="276999"/>
              <a:chOff x="1806336" y="4260499"/>
              <a:chExt cx="3819332" cy="330674"/>
            </a:xfrm>
          </p:grpSpPr>
          <p:sp>
            <p:nvSpPr>
              <p:cNvPr id="179" name="모서리가 둥근 직사각형 178"/>
              <p:cNvSpPr/>
              <p:nvPr/>
            </p:nvSpPr>
            <p:spPr>
              <a:xfrm>
                <a:off x="1806336" y="4403401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0A6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1928168" y="4260499"/>
                <a:ext cx="3697500" cy="33067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ko-KR" altLang="en-US" sz="12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학대행위자</a:t>
                </a:r>
                <a:r>
                  <a:rPr lang="en-US" altLang="ko-KR" sz="12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(</a:t>
                </a:r>
                <a:r>
                  <a:rPr lang="ko-KR" altLang="en-US" sz="12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친모</a:t>
                </a:r>
                <a:r>
                  <a:rPr lang="en-US" altLang="ko-KR" sz="12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) : </a:t>
                </a:r>
                <a:r>
                  <a:rPr lang="ko-KR" altLang="en-US" sz="12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심리검사 시행 후 심리 치료 </a:t>
                </a:r>
              </a:p>
            </p:txBody>
          </p:sp>
        </p:grpSp>
      </p:grpSp>
      <p:cxnSp>
        <p:nvCxnSpPr>
          <p:cNvPr id="185" name="직선 연결선 184"/>
          <p:cNvCxnSpPr/>
          <p:nvPr/>
        </p:nvCxnSpPr>
        <p:spPr>
          <a:xfrm>
            <a:off x="838200" y="4989968"/>
            <a:ext cx="75565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그림 8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3336" y="1890919"/>
            <a:ext cx="1056981" cy="103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41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2619756"/>
            <a:ext cx="9144000" cy="20574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anose="020B0604020202030204" pitchFamily="34" charset="0"/>
              <a:ea typeface="Apple SD Gothic Ne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anose="020B0604020202030204" pitchFamily="34" charset="0"/>
              <a:ea typeface="Apple SD Gothic Ne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7708"/>
            <a:ext cx="3815863" cy="3890291"/>
          </a:xfrm>
          <a:prstGeom prst="rect">
            <a:avLst/>
          </a:prstGeom>
        </p:spPr>
      </p:pic>
      <p:cxnSp>
        <p:nvCxnSpPr>
          <p:cNvPr id="18" name="직선 연결선 17"/>
          <p:cNvCxnSpPr/>
          <p:nvPr/>
        </p:nvCxnSpPr>
        <p:spPr>
          <a:xfrm>
            <a:off x="0" y="2619756"/>
            <a:ext cx="9144000" cy="0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0" y="4677156"/>
            <a:ext cx="9144000" cy="0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13021" y="3325292"/>
            <a:ext cx="4717958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36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 신고 방법</a:t>
            </a:r>
            <a:r>
              <a:rPr lang="en-US" altLang="ko-KR" sz="36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/</a:t>
            </a:r>
            <a:r>
              <a:rPr lang="ko-KR" altLang="en-US" sz="36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요령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38771" y="1288432"/>
            <a:ext cx="1954381" cy="1071929"/>
          </a:xfrm>
          <a:prstGeom prst="rect">
            <a:avLst/>
          </a:prstGeom>
          <a:noFill/>
        </p:spPr>
        <p:txBody>
          <a:bodyPr wrap="none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ko-KR" sz="1400" b="1" spc="10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명조" panose="02020603020101020101" pitchFamily="18" charset="-127"/>
                <a:ea typeface="나눔명조" panose="02020603020101020101" pitchFamily="18" charset="-127"/>
                <a:cs typeface="Arial" panose="020B0604020202020204" pitchFamily="34" charset="0"/>
              </a:rPr>
              <a:t>CHAPTER</a:t>
            </a:r>
            <a:endParaRPr lang="ko-KR" altLang="en-US" sz="1400" b="1" spc="100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9999"/>
              </a:solidFill>
              <a:latin typeface="나눔명조" panose="02020603020101020101" pitchFamily="18" charset="-127"/>
              <a:ea typeface="나눔명조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22" name="타원 11"/>
          <p:cNvSpPr/>
          <p:nvPr/>
        </p:nvSpPr>
        <p:spPr>
          <a:xfrm>
            <a:off x="3386186" y="1443087"/>
            <a:ext cx="2371628" cy="1185812"/>
          </a:xfrm>
          <a:custGeom>
            <a:avLst/>
            <a:gdLst>
              <a:gd name="connsiteX0" fmla="*/ 0 w 2371627"/>
              <a:gd name="connsiteY0" fmla="*/ 1185812 h 2371624"/>
              <a:gd name="connsiteX1" fmla="*/ 1185814 w 2371627"/>
              <a:gd name="connsiteY1" fmla="*/ 0 h 2371624"/>
              <a:gd name="connsiteX2" fmla="*/ 2371628 w 2371627"/>
              <a:gd name="connsiteY2" fmla="*/ 1185812 h 2371624"/>
              <a:gd name="connsiteX3" fmla="*/ 1185814 w 2371627"/>
              <a:gd name="connsiteY3" fmla="*/ 2371624 h 2371624"/>
              <a:gd name="connsiteX4" fmla="*/ 0 w 2371627"/>
              <a:gd name="connsiteY4" fmla="*/ 1185812 h 2371624"/>
              <a:gd name="connsiteX0" fmla="*/ 1185814 w 2371628"/>
              <a:gd name="connsiteY0" fmla="*/ 2371624 h 2463064"/>
              <a:gd name="connsiteX1" fmla="*/ 0 w 2371628"/>
              <a:gd name="connsiteY1" fmla="*/ 1185812 h 2463064"/>
              <a:gd name="connsiteX2" fmla="*/ 1185814 w 2371628"/>
              <a:gd name="connsiteY2" fmla="*/ 0 h 2463064"/>
              <a:gd name="connsiteX3" fmla="*/ 2371628 w 2371628"/>
              <a:gd name="connsiteY3" fmla="*/ 1185812 h 2463064"/>
              <a:gd name="connsiteX4" fmla="*/ 1277254 w 2371628"/>
              <a:gd name="connsiteY4" fmla="*/ 2463064 h 2463064"/>
              <a:gd name="connsiteX0" fmla="*/ 1185814 w 2371628"/>
              <a:gd name="connsiteY0" fmla="*/ 2371624 h 2371624"/>
              <a:gd name="connsiteX1" fmla="*/ 0 w 2371628"/>
              <a:gd name="connsiteY1" fmla="*/ 1185812 h 2371624"/>
              <a:gd name="connsiteX2" fmla="*/ 1185814 w 2371628"/>
              <a:gd name="connsiteY2" fmla="*/ 0 h 2371624"/>
              <a:gd name="connsiteX3" fmla="*/ 2371628 w 2371628"/>
              <a:gd name="connsiteY3" fmla="*/ 1185812 h 2371624"/>
              <a:gd name="connsiteX0" fmla="*/ 0 w 2371628"/>
              <a:gd name="connsiteY0" fmla="*/ 1185812 h 1185812"/>
              <a:gd name="connsiteX1" fmla="*/ 1185814 w 2371628"/>
              <a:gd name="connsiteY1" fmla="*/ 0 h 1185812"/>
              <a:gd name="connsiteX2" fmla="*/ 2371628 w 2371628"/>
              <a:gd name="connsiteY2" fmla="*/ 1185812 h 118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1628" h="1185812">
                <a:moveTo>
                  <a:pt x="0" y="1185812"/>
                </a:moveTo>
                <a:cubicBezTo>
                  <a:pt x="0" y="530906"/>
                  <a:pt x="530907" y="0"/>
                  <a:pt x="1185814" y="0"/>
                </a:cubicBezTo>
                <a:cubicBezTo>
                  <a:pt x="1840721" y="0"/>
                  <a:pt x="2371628" y="530906"/>
                  <a:pt x="2371628" y="1185812"/>
                </a:cubicBezTo>
              </a:path>
            </a:pathLst>
          </a:custGeom>
          <a:pattFill prst="dkDnDiag">
            <a:fgClr>
              <a:srgbClr val="00A652"/>
            </a:fgClr>
            <a:bgClr>
              <a:srgbClr val="0070C0"/>
            </a:bgClr>
          </a:pattFill>
          <a:ln w="57150"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4176697" y="1350809"/>
            <a:ext cx="790601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명조" panose="02020603020101020101" pitchFamily="18" charset="-127"/>
                <a:ea typeface="나눔명조" panose="02020603020101020101" pitchFamily="18" charset="-127"/>
                <a:cs typeface="Arial" panose="020B0604020202020204" pitchFamily="34" charset="0"/>
              </a:rPr>
              <a:t>4</a:t>
            </a:r>
            <a:endParaRPr lang="ko-KR" altLang="en-US" sz="8800" b="1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latin typeface="나눔명조" panose="02020603020101020101" pitchFamily="18" charset="-127"/>
              <a:ea typeface="나눔명조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11" name="액자 1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72"/>
            </a:avLst>
          </a:prstGeom>
          <a:gradFill flip="none" rotWithShape="1">
            <a:gsLst>
              <a:gs pos="25000">
                <a:srgbClr val="0262C1"/>
              </a:gs>
              <a:gs pos="100000">
                <a:srgbClr val="0099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245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직사각형 54"/>
          <p:cNvSpPr/>
          <p:nvPr/>
        </p:nvSpPr>
        <p:spPr>
          <a:xfrm>
            <a:off x="0" y="4865641"/>
            <a:ext cx="9144000" cy="193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2" name="그림 8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t="21759" r="23750" b="24458"/>
          <a:stretch/>
        </p:blipFill>
        <p:spPr>
          <a:xfrm>
            <a:off x="209548" y="1547057"/>
            <a:ext cx="8724902" cy="525610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9219" y="4865641"/>
            <a:ext cx="651868" cy="834390"/>
          </a:xfrm>
          <a:prstGeom prst="rect">
            <a:avLst/>
          </a:prstGeom>
        </p:spPr>
      </p:pic>
      <p:graphicFrame>
        <p:nvGraphicFramePr>
          <p:cNvPr id="119" name="차트 118"/>
          <p:cNvGraphicFramePr/>
          <p:nvPr/>
        </p:nvGraphicFramePr>
        <p:xfrm>
          <a:off x="4905272" y="3184484"/>
          <a:ext cx="3153412" cy="28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3117114" y="667982"/>
            <a:ext cx="2909771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의료인의 신고 의무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278333" y="2686784"/>
            <a:ext cx="87235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의료인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552173" y="2686784"/>
            <a:ext cx="184698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우리나라의 현실</a:t>
            </a:r>
          </a:p>
        </p:txBody>
      </p:sp>
      <p:grpSp>
        <p:nvGrpSpPr>
          <p:cNvPr id="17" name="그룹 16"/>
          <p:cNvGrpSpPr/>
          <p:nvPr/>
        </p:nvGrpSpPr>
        <p:grpSpPr>
          <a:xfrm>
            <a:off x="1153827" y="3894652"/>
            <a:ext cx="3121367" cy="2294064"/>
            <a:chOff x="1153827" y="3152130"/>
            <a:chExt cx="3121367" cy="2294064"/>
          </a:xfrm>
        </p:grpSpPr>
        <p:sp>
          <p:nvSpPr>
            <p:cNvPr id="86" name="TextBox 85"/>
            <p:cNvSpPr txBox="1"/>
            <p:nvPr/>
          </p:nvSpPr>
          <p:spPr>
            <a:xfrm>
              <a:off x="1153827" y="3326738"/>
              <a:ext cx="3121367" cy="187743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Arial" panose="020B0604020202020204" pitchFamily="34" charset="0"/>
                </a:rPr>
                <a:t>직무를 수행하면서</a:t>
              </a:r>
              <a:endPara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Arial" panose="020B0604020202020204" pitchFamily="34" charset="0"/>
                </a:rPr>
                <a:t>아동학대범죄를 알게 된 경우나</a:t>
              </a:r>
            </a:p>
            <a:p>
              <a:pPr algn="ctr">
                <a:spcBef>
                  <a:spcPts val="600"/>
                </a:spcBef>
              </a:pP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Arial" panose="020B0604020202020204" pitchFamily="34" charset="0"/>
                </a:rPr>
                <a:t>그 </a:t>
              </a:r>
              <a:r>
                <a:rPr lang="ko-KR" altLang="en-US" sz="2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FF5C01"/>
                      </a:gs>
                      <a:gs pos="100000">
                        <a:srgbClr val="FF0000"/>
                      </a:gs>
                    </a:gsLst>
                    <a:lin ang="5400000" scaled="0"/>
                  </a:gradFill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Arial" panose="020B0604020202020204" pitchFamily="34" charset="0"/>
                </a:rPr>
                <a:t>의심이 있는 경우</a:t>
              </a: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Arial" panose="020B0604020202020204" pitchFamily="34" charset="0"/>
                </a:rPr>
                <a:t>에는 </a:t>
              </a:r>
            </a:p>
            <a:p>
              <a:pPr algn="ctr">
                <a:spcBef>
                  <a:spcPts val="600"/>
                </a:spcBef>
              </a:pPr>
              <a:r>
                <a:rPr lang="ko-KR" altLang="en-US" sz="20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Arial" panose="020B0604020202020204" pitchFamily="34" charset="0"/>
                </a:rPr>
                <a:t>수사기관</a:t>
              </a:r>
              <a:r>
                <a:rPr lang="en-US" altLang="ko-KR" sz="20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Arial" panose="020B0604020202020204" pitchFamily="34" charset="0"/>
                </a:rPr>
                <a:t>(112)</a:t>
              </a:r>
              <a:r>
                <a:rPr lang="ko-KR" altLang="en-US" sz="16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Arial" panose="020B0604020202020204" pitchFamily="34" charset="0"/>
                </a:rPr>
                <a:t>에</a:t>
              </a:r>
              <a:endPara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ko-KR" altLang="en-US" sz="2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Arial" panose="020B0604020202020204" pitchFamily="34" charset="0"/>
                </a:rPr>
                <a:t>신고</a:t>
              </a: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Arial" panose="020B0604020202020204" pitchFamily="34" charset="0"/>
                </a:rPr>
                <a:t>하여야 한다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517307" y="3152130"/>
              <a:ext cx="433132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4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Arial" panose="020B0604020202020204" pitchFamily="34" charset="0"/>
                </a:rPr>
                <a:t>“</a:t>
              </a:r>
              <a:endParaRPr lang="ko-KR" altLang="en-US" sz="4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787640" y="4676753"/>
              <a:ext cx="433132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4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Arial" panose="020B0604020202020204" pitchFamily="34" charset="0"/>
                </a:rPr>
                <a:t>”</a:t>
              </a:r>
              <a:endParaRPr lang="ko-KR" altLang="en-US" sz="44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1613649" y="6182101"/>
            <a:ext cx="2294219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아동학대범죄의 처벌 등에 관한</a:t>
            </a:r>
            <a:r>
              <a:rPr lang="en-US" altLang="ko-KR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특례법 제</a:t>
            </a:r>
            <a:r>
              <a:rPr lang="en-US" altLang="ko-KR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10</a:t>
            </a:r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조</a:t>
            </a:r>
            <a:endParaRPr lang="en-US" altLang="ko-KR" sz="9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858812" y="6182101"/>
            <a:ext cx="1326005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2019 </a:t>
            </a:r>
            <a:r>
              <a:rPr lang="ko-KR" altLang="en-US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 주요통계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246511" y="4198018"/>
            <a:ext cx="803426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ko-KR" sz="4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  <a:cs typeface="Arial" panose="020B0604020202020204" pitchFamily="34" charset="0"/>
              </a:rPr>
              <a:t>1</a:t>
            </a:r>
            <a:r>
              <a:rPr lang="en-US" altLang="ko-KR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  <a:cs typeface="Arial" panose="020B0604020202020204" pitchFamily="34" charset="0"/>
              </a:rPr>
              <a:t>%</a:t>
            </a:r>
            <a:endParaRPr lang="ko-KR" altLang="en-US" sz="28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9999"/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918752" y="4465531"/>
            <a:ext cx="42832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ko-KR" altLang="en-US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  <a:cs typeface="Arial" panose="020B0604020202020204" pitchFamily="34" charset="0"/>
              </a:rPr>
              <a:t>단</a:t>
            </a:r>
            <a:endParaRPr lang="ko-KR" altLang="en-US" sz="12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명조 ExtraBold" panose="02020603020101020101" pitchFamily="18" charset="-127"/>
              <a:ea typeface="나눔명조 ExtraBold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868648" y="3860351"/>
            <a:ext cx="122661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14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전체 신고자 중</a:t>
            </a:r>
            <a:endParaRPr lang="en-US" altLang="ko-KR" sz="1400" b="1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14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의료인의 비율</a:t>
            </a:r>
          </a:p>
        </p:txBody>
      </p:sp>
      <p:cxnSp>
        <p:nvCxnSpPr>
          <p:cNvPr id="116" name="직선 연결선 115"/>
          <p:cNvCxnSpPr/>
          <p:nvPr/>
        </p:nvCxnSpPr>
        <p:spPr>
          <a:xfrm flipV="1">
            <a:off x="2714510" y="1922359"/>
            <a:ext cx="0" cy="539421"/>
          </a:xfrm>
          <a:prstGeom prst="line">
            <a:avLst/>
          </a:prstGeom>
          <a:ln>
            <a:solidFill>
              <a:srgbClr val="0262C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직선 연결선 117"/>
          <p:cNvCxnSpPr/>
          <p:nvPr/>
        </p:nvCxnSpPr>
        <p:spPr>
          <a:xfrm flipH="1" flipV="1">
            <a:off x="6485071" y="1922360"/>
            <a:ext cx="1337" cy="539420"/>
          </a:xfrm>
          <a:prstGeom prst="line">
            <a:avLst/>
          </a:prstGeom>
          <a:ln>
            <a:solidFill>
              <a:srgbClr val="009999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그림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77375" y="3228083"/>
            <a:ext cx="605296" cy="63281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27061" y="3175159"/>
            <a:ext cx="93006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b="1" i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  <a:alpha val="20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cs typeface="Arial" panose="020B0604020202020204" pitchFamily="34" charset="0"/>
              </a:rPr>
              <a:t>112</a:t>
            </a:r>
            <a:endParaRPr lang="ko-KR" altLang="en-US" sz="3600" b="1" i="1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95000"/>
                  <a:lumOff val="5000"/>
                  <a:alpha val="20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627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직사각형 54"/>
          <p:cNvSpPr/>
          <p:nvPr/>
        </p:nvSpPr>
        <p:spPr>
          <a:xfrm>
            <a:off x="0" y="4865641"/>
            <a:ext cx="9144000" cy="193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t="21759" r="23750" b="24458"/>
          <a:stretch/>
        </p:blipFill>
        <p:spPr>
          <a:xfrm>
            <a:off x="209548" y="1547057"/>
            <a:ext cx="8724902" cy="52561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8" y="4068216"/>
            <a:ext cx="3279276" cy="2747777"/>
          </a:xfrm>
          <a:prstGeom prst="rect">
            <a:avLst/>
          </a:prstGeom>
        </p:spPr>
      </p:pic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2235462" y="667982"/>
            <a:ext cx="4673075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의료인이 신고를 하지 않는 이유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20250" y="2686784"/>
            <a:ext cx="138852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인식의 부족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95267" y="2686784"/>
            <a:ext cx="196079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교육</a:t>
            </a:r>
            <a:r>
              <a:rPr lang="en-US" altLang="ko-KR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/</a:t>
            </a:r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지식의 부족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2403700" y="3242394"/>
            <a:ext cx="2099732" cy="779296"/>
            <a:chOff x="786985" y="5780369"/>
            <a:chExt cx="2099732" cy="779296"/>
          </a:xfrm>
        </p:grpSpPr>
        <p:sp>
          <p:nvSpPr>
            <p:cNvPr id="70" name="TextBox 69"/>
            <p:cNvSpPr txBox="1"/>
            <p:nvPr/>
          </p:nvSpPr>
          <p:spPr>
            <a:xfrm>
              <a:off x="1102031" y="5979157"/>
              <a:ext cx="1418978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ko-KR" altLang="en-US" sz="16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Arial" panose="020B0604020202020204" pitchFamily="34" charset="0"/>
                </a:rPr>
                <a:t>때려서 키워야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6985" y="5780369"/>
              <a:ext cx="433132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4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Arial" panose="020B0604020202020204" pitchFamily="34" charset="0"/>
                </a:rPr>
                <a:t>“</a:t>
              </a:r>
              <a:endParaRPr lang="ko-KR" altLang="en-US" sz="44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453585" y="5790224"/>
              <a:ext cx="433132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4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Arial" panose="020B0604020202020204" pitchFamily="34" charset="0"/>
                </a:rPr>
                <a:t>”</a:t>
              </a:r>
              <a:endParaRPr lang="ko-KR" altLang="en-US" sz="44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5361134" y="6112851"/>
            <a:ext cx="2270172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9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보건복지부</a:t>
            </a:r>
            <a:r>
              <a:rPr lang="en-US" altLang="ko-KR" sz="9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. </a:t>
            </a:r>
            <a:r>
              <a:rPr lang="ko-KR" altLang="en-US" sz="9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의료인 신고의무자용 아동학대 및</a:t>
            </a:r>
            <a:endParaRPr lang="en-US" altLang="ko-KR" sz="90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9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노인학대 선별도구 개발</a:t>
            </a:r>
            <a:r>
              <a:rPr lang="en-US" altLang="ko-KR" sz="9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. 2014</a:t>
            </a:r>
          </a:p>
        </p:txBody>
      </p:sp>
      <p:cxnSp>
        <p:nvCxnSpPr>
          <p:cNvPr id="5" name="직선 연결선 4"/>
          <p:cNvCxnSpPr/>
          <p:nvPr/>
        </p:nvCxnSpPr>
        <p:spPr>
          <a:xfrm flipV="1">
            <a:off x="2714510" y="1922359"/>
            <a:ext cx="0" cy="539421"/>
          </a:xfrm>
          <a:prstGeom prst="line">
            <a:avLst/>
          </a:prstGeom>
          <a:ln>
            <a:solidFill>
              <a:srgbClr val="0262C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863684" y="4781121"/>
            <a:ext cx="322395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신고 후 처리 과정에 대한 불안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46700" y="3468038"/>
            <a:ext cx="1144865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6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유교적 관습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903462" y="3031435"/>
            <a:ext cx="588623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1</a:t>
            </a:r>
            <a:endParaRPr lang="ko-KR" altLang="en-US" sz="5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387313" y="4259250"/>
            <a:ext cx="1144865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6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남의 가정사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26983" y="3822647"/>
            <a:ext cx="588623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2</a:t>
            </a:r>
            <a:endParaRPr lang="ko-KR" altLang="en-US" sz="5400" b="1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grpSp>
        <p:nvGrpSpPr>
          <p:cNvPr id="97" name="그룹 96"/>
          <p:cNvGrpSpPr/>
          <p:nvPr/>
        </p:nvGrpSpPr>
        <p:grpSpPr>
          <a:xfrm>
            <a:off x="2365600" y="4043509"/>
            <a:ext cx="2156882" cy="779296"/>
            <a:chOff x="748885" y="5799419"/>
            <a:chExt cx="2156882" cy="779296"/>
          </a:xfrm>
        </p:grpSpPr>
        <p:sp>
          <p:nvSpPr>
            <p:cNvPr id="98" name="TextBox 97"/>
            <p:cNvSpPr txBox="1"/>
            <p:nvPr/>
          </p:nvSpPr>
          <p:spPr>
            <a:xfrm>
              <a:off x="973791" y="5998207"/>
              <a:ext cx="1675459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ko-KR" altLang="en-US" sz="16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Arial" panose="020B0604020202020204" pitchFamily="34" charset="0"/>
                </a:rPr>
                <a:t>참견할 일이 아님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48885" y="5799419"/>
              <a:ext cx="433132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4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Arial" panose="020B0604020202020204" pitchFamily="34" charset="0"/>
                </a:rPr>
                <a:t>“</a:t>
              </a:r>
              <a:endParaRPr lang="ko-KR" altLang="en-US" sz="44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472635" y="5809274"/>
              <a:ext cx="433132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4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  <a:cs typeface="Arial" panose="020B0604020202020204" pitchFamily="34" charset="0"/>
                </a:rPr>
                <a:t>”</a:t>
              </a:r>
              <a:endParaRPr lang="ko-KR" altLang="en-US" sz="44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  <a:cs typeface="Arial" panose="020B0604020202020204" pitchFamily="34" charset="0"/>
              </a:endParaRPr>
            </a:p>
          </p:txBody>
        </p:sp>
      </p:grpSp>
      <p:cxnSp>
        <p:nvCxnSpPr>
          <p:cNvPr id="114" name="직선 연결선 113"/>
          <p:cNvCxnSpPr/>
          <p:nvPr/>
        </p:nvCxnSpPr>
        <p:spPr>
          <a:xfrm flipH="1" flipV="1">
            <a:off x="6485071" y="1922360"/>
            <a:ext cx="1337" cy="539420"/>
          </a:xfrm>
          <a:prstGeom prst="line">
            <a:avLst/>
          </a:prstGeom>
          <a:ln>
            <a:solidFill>
              <a:srgbClr val="009999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/>
          <p:cNvCxnSpPr/>
          <p:nvPr/>
        </p:nvCxnSpPr>
        <p:spPr>
          <a:xfrm>
            <a:off x="5016566" y="3180501"/>
            <a:ext cx="31189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그룹 120"/>
          <p:cNvGrpSpPr/>
          <p:nvPr/>
        </p:nvGrpSpPr>
        <p:grpSpPr>
          <a:xfrm>
            <a:off x="5338164" y="3262168"/>
            <a:ext cx="2823284" cy="1179810"/>
            <a:chOff x="911675" y="2256075"/>
            <a:chExt cx="2823284" cy="1179810"/>
          </a:xfrm>
        </p:grpSpPr>
        <p:sp>
          <p:nvSpPr>
            <p:cNvPr id="122" name="TextBox 121"/>
            <p:cNvSpPr txBox="1"/>
            <p:nvPr/>
          </p:nvSpPr>
          <p:spPr>
            <a:xfrm>
              <a:off x="1080065" y="2256075"/>
              <a:ext cx="2654894" cy="117981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ko-KR" altLang="en-US" sz="16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학대정도가 심하지 않거나</a:t>
              </a:r>
              <a:r>
                <a:rPr lang="en-US" altLang="ko-KR" sz="16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/>
              </a:r>
              <a:br>
                <a:rPr lang="en-US" altLang="ko-KR" sz="16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</a:br>
              <a:r>
                <a:rPr lang="ko-KR" altLang="en-US" sz="16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증거 불충분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6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신고절차 모름 </a:t>
              </a:r>
              <a:r>
                <a:rPr lang="en-US" altLang="ko-KR" sz="16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/ </a:t>
              </a:r>
              <a:r>
                <a:rPr lang="ko-KR" altLang="en-US" sz="16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아동학대 관련</a:t>
              </a:r>
              <a:r>
                <a:rPr lang="en-US" altLang="ko-KR" sz="16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/>
              </a:r>
              <a:br>
                <a:rPr lang="en-US" altLang="ko-KR" sz="16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</a:br>
              <a:r>
                <a:rPr lang="ko-KR" altLang="en-US" sz="16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교육 경험 없음</a:t>
              </a:r>
            </a:p>
          </p:txBody>
        </p:sp>
        <p:sp>
          <p:nvSpPr>
            <p:cNvPr id="123" name="모서리가 둥근 직사각형 122"/>
            <p:cNvSpPr/>
            <p:nvPr/>
          </p:nvSpPr>
          <p:spPr>
            <a:xfrm>
              <a:off x="912589" y="2424331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28" name="모서리가 둥근 직사각형 127"/>
            <p:cNvSpPr/>
            <p:nvPr/>
          </p:nvSpPr>
          <p:spPr>
            <a:xfrm>
              <a:off x="911675" y="2988792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cxnSp>
        <p:nvCxnSpPr>
          <p:cNvPr id="129" name="직선 연결선 128"/>
          <p:cNvCxnSpPr/>
          <p:nvPr/>
        </p:nvCxnSpPr>
        <p:spPr>
          <a:xfrm>
            <a:off x="5016566" y="5266476"/>
            <a:ext cx="31189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그룹 129"/>
          <p:cNvGrpSpPr/>
          <p:nvPr/>
        </p:nvGrpSpPr>
        <p:grpSpPr>
          <a:xfrm>
            <a:off x="5339078" y="5395814"/>
            <a:ext cx="1494923" cy="338554"/>
            <a:chOff x="912589" y="2294176"/>
            <a:chExt cx="1494923" cy="338554"/>
          </a:xfrm>
        </p:grpSpPr>
        <p:sp>
          <p:nvSpPr>
            <p:cNvPr id="131" name="TextBox 130"/>
            <p:cNvSpPr txBox="1"/>
            <p:nvPr/>
          </p:nvSpPr>
          <p:spPr>
            <a:xfrm>
              <a:off x="1079904" y="2294176"/>
              <a:ext cx="1327608" cy="3385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ko-KR" altLang="en-US" sz="16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보복이나 소송</a:t>
              </a:r>
            </a:p>
          </p:txBody>
        </p:sp>
        <p:sp>
          <p:nvSpPr>
            <p:cNvPr id="132" name="모서리가 둥근 직사각형 131"/>
            <p:cNvSpPr/>
            <p:nvPr/>
          </p:nvSpPr>
          <p:spPr>
            <a:xfrm>
              <a:off x="912589" y="2424331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1878398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직사각형 54"/>
          <p:cNvSpPr/>
          <p:nvPr/>
        </p:nvSpPr>
        <p:spPr>
          <a:xfrm>
            <a:off x="0" y="4865641"/>
            <a:ext cx="9144000" cy="193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t="21759" r="23750" b="24458"/>
          <a:stretch/>
        </p:blipFill>
        <p:spPr>
          <a:xfrm>
            <a:off x="209548" y="1547057"/>
            <a:ext cx="8724902" cy="5256106"/>
          </a:xfrm>
          <a:prstGeom prst="rect">
            <a:avLst/>
          </a:prstGeom>
        </p:spPr>
      </p:pic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1909254" y="667982"/>
            <a:ext cx="5325496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아동학대 의심 신고를 해야 하는 이유</a:t>
            </a:r>
          </a:p>
        </p:txBody>
      </p:sp>
      <p:cxnSp>
        <p:nvCxnSpPr>
          <p:cNvPr id="67" name="직선 연결선 66"/>
          <p:cNvCxnSpPr/>
          <p:nvPr/>
        </p:nvCxnSpPr>
        <p:spPr>
          <a:xfrm flipV="1">
            <a:off x="2714510" y="1922359"/>
            <a:ext cx="0" cy="539421"/>
          </a:xfrm>
          <a:prstGeom prst="line">
            <a:avLst/>
          </a:prstGeom>
          <a:ln>
            <a:solidFill>
              <a:srgbClr val="0262C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연결선 67"/>
          <p:cNvCxnSpPr/>
          <p:nvPr/>
        </p:nvCxnSpPr>
        <p:spPr>
          <a:xfrm flipH="1" flipV="1">
            <a:off x="6485071" y="1922360"/>
            <a:ext cx="1337" cy="539420"/>
          </a:xfrm>
          <a:prstGeom prst="line">
            <a:avLst/>
          </a:prstGeom>
          <a:ln>
            <a:solidFill>
              <a:srgbClr val="009999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378454" y="3138033"/>
            <a:ext cx="3204723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행위자에 대한 사법적 조치 뿐 아니라 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sz="1600" b="1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재학대</a:t>
            </a:r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예방과 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아동의 안전한 보호</a:t>
            </a: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</a:t>
            </a:r>
          </a:p>
          <a:p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학대 후유증 및 가족기능 회복을 위해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아동보호전문기관의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상담</a:t>
            </a: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심리적 지원 중요함</a:t>
            </a: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.</a:t>
            </a:r>
            <a:endParaRPr lang="ko-KR" altLang="en-US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56158" y="2696795"/>
            <a:ext cx="588623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1</a:t>
            </a:r>
            <a:endParaRPr lang="ko-KR" altLang="en-US" sz="5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62582" y="3138033"/>
            <a:ext cx="2470548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행위자가 학대를 인정하고 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반성하는 경우에도 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예방적 </a:t>
            </a:r>
            <a:r>
              <a:rPr lang="ko-KR" altLang="en-US" sz="16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차원에서</a:t>
            </a:r>
            <a:endParaRPr lang="en-US" altLang="ko-KR" sz="1600" b="1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sz="16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아동학대전담공무원 및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아동보호전문기관의 개입이 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필요하므로 신고해야 함</a:t>
            </a: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.</a:t>
            </a:r>
            <a:endParaRPr lang="ko-KR" altLang="en-US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51085" y="2696795"/>
            <a:ext cx="588623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2</a:t>
            </a:r>
            <a:endParaRPr lang="ko-KR" altLang="en-US" sz="5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53" y="4052617"/>
            <a:ext cx="3279276" cy="2747777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9" t="61884"/>
          <a:stretch/>
        </p:blipFill>
        <p:spPr>
          <a:xfrm>
            <a:off x="5307237" y="4196107"/>
            <a:ext cx="3759200" cy="260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30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직사각형 54"/>
          <p:cNvSpPr/>
          <p:nvPr/>
        </p:nvSpPr>
        <p:spPr>
          <a:xfrm>
            <a:off x="0" y="4865641"/>
            <a:ext cx="9144000" cy="193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t="21759" r="23750" b="24458"/>
          <a:stretch/>
        </p:blipFill>
        <p:spPr>
          <a:xfrm>
            <a:off x="209548" y="1547057"/>
            <a:ext cx="8724902" cy="525610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744" y="5065452"/>
            <a:ext cx="3122866" cy="1745985"/>
          </a:xfrm>
          <a:prstGeom prst="rect">
            <a:avLst/>
          </a:prstGeom>
        </p:spPr>
      </p:pic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2631406" y="667982"/>
            <a:ext cx="3881191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아동학대 신고 관련 법규정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504082" y="2686784"/>
            <a:ext cx="2420855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ko-KR" altLang="en-US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아동학대범죄의</a:t>
            </a:r>
            <a:endParaRPr lang="en-US" altLang="ko-KR" sz="20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262C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처벌 등에 관한 특례법</a:t>
            </a:r>
            <a:endParaRPr lang="en-US" altLang="ko-KR" sz="12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175366" y="2744384"/>
            <a:ext cx="2661306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ko-KR" altLang="en-US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공익신고자 보호법</a:t>
            </a:r>
            <a:endParaRPr lang="en-US" altLang="ko-KR" sz="12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(‘20.5.19. </a:t>
            </a:r>
            <a:r>
              <a:rPr lang="ko-KR" altLang="en-US" sz="1200" b="1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일부개정</a:t>
            </a: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‘20.11.20. </a:t>
            </a:r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시행</a:t>
            </a: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67" name="직선 연결선 66"/>
          <p:cNvCxnSpPr/>
          <p:nvPr/>
        </p:nvCxnSpPr>
        <p:spPr>
          <a:xfrm flipV="1">
            <a:off x="2714510" y="1922359"/>
            <a:ext cx="0" cy="539421"/>
          </a:xfrm>
          <a:prstGeom prst="line">
            <a:avLst/>
          </a:prstGeom>
          <a:ln>
            <a:solidFill>
              <a:srgbClr val="0262C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연결선 67"/>
          <p:cNvCxnSpPr/>
          <p:nvPr/>
        </p:nvCxnSpPr>
        <p:spPr>
          <a:xfrm flipH="1" flipV="1">
            <a:off x="6485071" y="1922360"/>
            <a:ext cx="1337" cy="539420"/>
          </a:xfrm>
          <a:prstGeom prst="line">
            <a:avLst/>
          </a:prstGeom>
          <a:ln>
            <a:solidFill>
              <a:srgbClr val="009999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/>
          <p:cNvGrpSpPr/>
          <p:nvPr/>
        </p:nvGrpSpPr>
        <p:grpSpPr>
          <a:xfrm>
            <a:off x="1271243" y="4050799"/>
            <a:ext cx="3279064" cy="2472472"/>
            <a:chOff x="1329854" y="4050799"/>
            <a:chExt cx="3279064" cy="2472472"/>
          </a:xfrm>
        </p:grpSpPr>
        <p:sp>
          <p:nvSpPr>
            <p:cNvPr id="108" name="TextBox 107"/>
            <p:cNvSpPr txBox="1"/>
            <p:nvPr/>
          </p:nvSpPr>
          <p:spPr>
            <a:xfrm>
              <a:off x="1497169" y="4050799"/>
              <a:ext cx="3111749" cy="247247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ko-KR" altLang="en-US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정당한 사유 없이 신고하지 않으면</a:t>
              </a:r>
              <a:r>
                <a:rPr lang="en-US" altLang="ko-KR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/>
              </a:r>
              <a:br>
                <a:rPr lang="en-US" altLang="ko-KR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</a:b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과태료 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500</a:t>
              </a: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만원까지</a:t>
              </a:r>
              <a:endPara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>
                <a:spcBef>
                  <a:spcPts val="800"/>
                </a:spcBef>
              </a:pPr>
              <a:r>
                <a:rPr lang="ko-KR" altLang="en-US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아동학대 신고의무자 교육 </a:t>
              </a:r>
              <a:r>
                <a:rPr lang="ko-KR" altLang="en-US" sz="1600" dirty="0" err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미실시</a:t>
              </a:r>
              <a:r>
                <a:rPr lang="ko-KR" altLang="en-US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 시</a:t>
              </a:r>
              <a:endParaRPr lang="en-US" altLang="ko-KR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>
                <a:spcBef>
                  <a:spcPts val="800"/>
                </a:spcBef>
              </a:pP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과</a:t>
              </a: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태료 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300</a:t>
              </a: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만원까지</a:t>
              </a:r>
              <a:endPara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>
                <a:spcBef>
                  <a:spcPts val="800"/>
                </a:spcBef>
              </a:pPr>
              <a:r>
                <a:rPr lang="ko-KR" altLang="en-US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수사</a:t>
              </a:r>
              <a:r>
                <a:rPr lang="en-US" altLang="ko-KR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재판 과정 </a:t>
              </a:r>
              <a:r>
                <a:rPr lang="en-US" altLang="ko-KR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:</a:t>
              </a:r>
              <a:br>
                <a:rPr lang="en-US" altLang="ko-KR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</a:b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신고자 인적 사항 생략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가명조서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)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신고자의 보복 우려 </a:t>
              </a:r>
              <a:r>
                <a:rPr lang="en-US" altLang="ko-KR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: </a:t>
              </a:r>
              <a:br>
                <a:rPr lang="en-US" altLang="ko-KR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</a:b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신변안전조치 가능</a:t>
              </a:r>
            </a:p>
          </p:txBody>
        </p:sp>
        <p:sp>
          <p:nvSpPr>
            <p:cNvPr id="114" name="모서리가 둥근 직사각형 113"/>
            <p:cNvSpPr/>
            <p:nvPr/>
          </p:nvSpPr>
          <p:spPr>
            <a:xfrm>
              <a:off x="1329854" y="4173334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15" name="모서리가 둥근 직사각형 114"/>
            <p:cNvSpPr/>
            <p:nvPr/>
          </p:nvSpPr>
          <p:spPr>
            <a:xfrm>
              <a:off x="1329854" y="4768903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16" name="모서리가 둥근 직사각형 115"/>
            <p:cNvSpPr/>
            <p:nvPr/>
          </p:nvSpPr>
          <p:spPr>
            <a:xfrm>
              <a:off x="1329854" y="5490700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17" name="모서리가 둥근 직사각형 116"/>
            <p:cNvSpPr/>
            <p:nvPr/>
          </p:nvSpPr>
          <p:spPr>
            <a:xfrm>
              <a:off x="1329854" y="6090536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5218312" y="4050799"/>
            <a:ext cx="2591377" cy="1733808"/>
            <a:chOff x="5102956" y="4050799"/>
            <a:chExt cx="2591377" cy="1733808"/>
          </a:xfrm>
        </p:grpSpPr>
        <p:sp>
          <p:nvSpPr>
            <p:cNvPr id="119" name="TextBox 118"/>
            <p:cNvSpPr txBox="1"/>
            <p:nvPr/>
          </p:nvSpPr>
          <p:spPr>
            <a:xfrm>
              <a:off x="5270271" y="4050799"/>
              <a:ext cx="2424062" cy="173380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ko-KR" altLang="en-US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공익침해행위 대상 법률에 </a:t>
              </a:r>
              <a:endParaRPr lang="en-US" altLang="ko-KR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>
                <a:spcBef>
                  <a:spcPts val="800"/>
                </a:spcBef>
              </a:pPr>
              <a:r>
                <a:rPr lang="ko-KR" altLang="en-US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아동학대처벌법이 추가되어</a:t>
              </a:r>
              <a:endParaRPr lang="en-US" altLang="ko-KR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>
                <a:spcBef>
                  <a:spcPts val="800"/>
                </a:spcBef>
              </a:pP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아동학대 의심 </a:t>
              </a:r>
              <a:r>
                <a:rPr lang="ko-KR" altLang="en-US" sz="1600" b="1" dirty="0" err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신고자도</a:t>
              </a:r>
              <a:endPara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>
                <a:spcBef>
                  <a:spcPts val="800"/>
                </a:spcBef>
              </a:pPr>
              <a:r>
                <a:rPr lang="ko-KR" altLang="en-US" sz="1600" b="1" dirty="0" err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공익신고자로</a:t>
              </a: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 보호</a:t>
              </a:r>
              <a:r>
                <a:rPr lang="ko-KR" altLang="en-US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 가능</a:t>
              </a:r>
              <a:endParaRPr lang="en-US" altLang="ko-KR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>
                <a:spcBef>
                  <a:spcPts val="800"/>
                </a:spcBef>
              </a:pPr>
              <a:endPara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0" name="모서리가 둥근 직사각형 119"/>
            <p:cNvSpPr/>
            <p:nvPr/>
          </p:nvSpPr>
          <p:spPr>
            <a:xfrm>
              <a:off x="5102956" y="4173334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136" name="직선 연결선 135"/>
          <p:cNvCxnSpPr/>
          <p:nvPr/>
        </p:nvCxnSpPr>
        <p:spPr>
          <a:xfrm>
            <a:off x="1162443" y="3883284"/>
            <a:ext cx="31189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직선 연결선 136"/>
          <p:cNvCxnSpPr/>
          <p:nvPr/>
        </p:nvCxnSpPr>
        <p:spPr>
          <a:xfrm>
            <a:off x="5016566" y="3883284"/>
            <a:ext cx="31189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4465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직사각형 54"/>
          <p:cNvSpPr/>
          <p:nvPr/>
        </p:nvSpPr>
        <p:spPr>
          <a:xfrm>
            <a:off x="0" y="4848032"/>
            <a:ext cx="9144000" cy="193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t="21759" r="23750" b="24458"/>
          <a:stretch/>
        </p:blipFill>
        <p:spPr>
          <a:xfrm>
            <a:off x="209548" y="1547057"/>
            <a:ext cx="8724902" cy="5256106"/>
          </a:xfrm>
          <a:prstGeom prst="rect">
            <a:avLst/>
          </a:prstGeom>
        </p:spPr>
      </p:pic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2685906" y="667982"/>
            <a:ext cx="3772186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신고 </a:t>
            </a:r>
            <a:r>
              <a:rPr lang="en-US" altLang="ko-KR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: </a:t>
            </a:r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이렇게 신고하세요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54282" y="2817635"/>
            <a:ext cx="2537874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ko-KR" altLang="en-US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 선별도구</a:t>
            </a:r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활용</a:t>
            </a:r>
            <a:endParaRPr lang="en-US" altLang="ko-KR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216168" y="2507675"/>
            <a:ext cx="688009" cy="338554"/>
            <a:chOff x="1558868" y="4379855"/>
            <a:chExt cx="688009" cy="338554"/>
          </a:xfrm>
        </p:grpSpPr>
        <p:sp>
          <p:nvSpPr>
            <p:cNvPr id="3" name="직사각형 2"/>
            <p:cNvSpPr/>
            <p:nvPr/>
          </p:nvSpPr>
          <p:spPr>
            <a:xfrm>
              <a:off x="1577272" y="4395343"/>
              <a:ext cx="580630" cy="277016"/>
            </a:xfrm>
            <a:prstGeom prst="rect">
              <a:avLst/>
            </a:prstGeom>
            <a:solidFill>
              <a:srgbClr val="0262C1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558868" y="4379855"/>
              <a:ext cx="688009" cy="3385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중요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! </a:t>
              </a: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124" y="2390464"/>
            <a:ext cx="3104594" cy="4164308"/>
          </a:xfrm>
          <a:prstGeom prst="rect">
            <a:avLst/>
          </a:prstGeom>
        </p:spPr>
      </p:pic>
      <p:cxnSp>
        <p:nvCxnSpPr>
          <p:cNvPr id="49" name="직선 연결선 48"/>
          <p:cNvCxnSpPr/>
          <p:nvPr/>
        </p:nvCxnSpPr>
        <p:spPr>
          <a:xfrm flipV="1">
            <a:off x="2714510" y="1922359"/>
            <a:ext cx="0" cy="539421"/>
          </a:xfrm>
          <a:prstGeom prst="line">
            <a:avLst/>
          </a:prstGeom>
          <a:ln>
            <a:solidFill>
              <a:srgbClr val="0262C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148816" y="3372836"/>
            <a:ext cx="3055645" cy="233910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ko-KR" altLang="en-US" sz="1400" b="1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선별도구지를</a:t>
            </a:r>
            <a:r>
              <a: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사용하기 전</a:t>
            </a:r>
            <a:r>
              <a:rPr lang="en-US" altLang="ko-KR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</a:t>
            </a:r>
          </a:p>
          <a:p>
            <a:pPr>
              <a:spcBef>
                <a:spcPts val="300"/>
              </a:spcBef>
            </a:pPr>
            <a:r>
              <a: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이미 학대가 의심되는 경우에는</a:t>
            </a:r>
            <a:endParaRPr lang="en-US" altLang="ko-KR" sz="1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즉시 </a:t>
            </a:r>
            <a:r>
              <a:rPr lang="en-US" altLang="ko-KR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112 </a:t>
            </a:r>
            <a:r>
              <a: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신고함</a:t>
            </a:r>
            <a:r>
              <a:rPr lang="en-US" altLang="ko-KR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300"/>
              </a:spcBef>
            </a:pPr>
            <a:endParaRPr lang="en-US" altLang="ko-KR" sz="1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선별도구항목 중 </a:t>
            </a:r>
            <a:r>
              <a:rPr lang="en-US" altLang="ko-KR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1</a:t>
            </a:r>
            <a:r>
              <a: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개의 항목이라도</a:t>
            </a:r>
            <a:endParaRPr lang="en-US" altLang="ko-KR" sz="1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altLang="ko-KR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‘</a:t>
            </a:r>
            <a:r>
              <a: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예</a:t>
            </a:r>
            <a:r>
              <a:rPr lang="en-US" altLang="ko-KR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’</a:t>
            </a:r>
            <a:r>
              <a: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이면 전문의에게 </a:t>
            </a:r>
            <a:r>
              <a:rPr lang="en-US" altLang="ko-KR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2</a:t>
            </a:r>
            <a:r>
              <a: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차 평가 의뢰함</a:t>
            </a:r>
            <a:r>
              <a:rPr lang="en-US" altLang="ko-KR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300"/>
              </a:spcBef>
            </a:pPr>
            <a:endParaRPr lang="en-US" altLang="ko-KR" sz="1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전문의는 병력</a:t>
            </a:r>
            <a:r>
              <a:rPr lang="en-US" altLang="ko-KR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신체검진</a:t>
            </a:r>
            <a:r>
              <a:rPr lang="en-US" altLang="ko-KR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다양한 검사를 </a:t>
            </a:r>
            <a:endParaRPr lang="en-US" altLang="ko-KR" sz="1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활용하여 아동학대 여부를 확인함</a:t>
            </a:r>
            <a:r>
              <a:rPr lang="en-US" altLang="ko-KR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8" name="그룹 57"/>
          <p:cNvGrpSpPr/>
          <p:nvPr/>
        </p:nvGrpSpPr>
        <p:grpSpPr>
          <a:xfrm>
            <a:off x="983912" y="5835161"/>
            <a:ext cx="3528976" cy="719611"/>
            <a:chOff x="6815107" y="1282551"/>
            <a:chExt cx="3063011" cy="387491"/>
          </a:xfrm>
        </p:grpSpPr>
        <p:sp>
          <p:nvSpPr>
            <p:cNvPr id="64" name="직사각형 63"/>
            <p:cNvSpPr/>
            <p:nvPr/>
          </p:nvSpPr>
          <p:spPr>
            <a:xfrm>
              <a:off x="6865312" y="1282551"/>
              <a:ext cx="2962600" cy="387491"/>
            </a:xfrm>
            <a:prstGeom prst="rect">
              <a:avLst/>
            </a:prstGeom>
            <a:gradFill flip="none" rotWithShape="1">
              <a:gsLst>
                <a:gs pos="25000">
                  <a:srgbClr val="0262C1"/>
                </a:gs>
                <a:gs pos="100000">
                  <a:srgbClr val="00999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815107" y="1335683"/>
              <a:ext cx="3063011" cy="2651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신명조" panose="02030600000101010101" pitchFamily="18" charset="-127"/>
                  <a:ea typeface="HY신명조" panose="02030600000101010101" pitchFamily="18" charset="-127"/>
                  <a:cs typeface="Arial" panose="020B0604020202020204" pitchFamily="34" charset="0"/>
                </a:rPr>
                <a:t>FIND</a:t>
              </a:r>
              <a:r>
                <a:rPr lang="ko-KR" altLang="en-US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신명조" panose="02030600000101010101" pitchFamily="18" charset="-127"/>
                  <a:ea typeface="HY신명조" panose="02030600000101010101" pitchFamily="18" charset="-127"/>
                  <a:cs typeface="Arial" panose="020B0604020202020204" pitchFamily="34" charset="0"/>
                </a:rPr>
                <a:t>를 적극 활용하되</a:t>
              </a:r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신명조" panose="02030600000101010101" pitchFamily="18" charset="-127"/>
                  <a:ea typeface="HY신명조" panose="02030600000101010101" pitchFamily="18" charset="-127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신명조" panose="02030600000101010101" pitchFamily="18" charset="-127"/>
                  <a:ea typeface="HY신명조" panose="02030600000101010101" pitchFamily="18" charset="-127"/>
                  <a:cs typeface="Arial" panose="020B0604020202020204" pitchFamily="34" charset="0"/>
                </a:rPr>
                <a:t>FIND</a:t>
              </a:r>
              <a:r>
                <a:rPr lang="ko-KR" altLang="en-US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신명조" panose="02030600000101010101" pitchFamily="18" charset="-127"/>
                  <a:ea typeface="HY신명조" panose="02030600000101010101" pitchFamily="18" charset="-127"/>
                  <a:cs typeface="Arial" panose="020B0604020202020204" pitchFamily="34" charset="0"/>
                </a:rPr>
                <a:t>에 구애 받지 말고</a:t>
              </a:r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신명조" panose="02030600000101010101" pitchFamily="18" charset="-127"/>
                  <a:ea typeface="HY신명조" panose="02030600000101010101" pitchFamily="18" charset="-127"/>
                  <a:cs typeface="Arial" panose="020B0604020202020204" pitchFamily="34" charset="0"/>
                </a:rPr>
                <a:t> </a:t>
              </a:r>
              <a:r>
                <a:rPr lang="ko-KR" altLang="en-US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신명조" panose="02030600000101010101" pitchFamily="18" charset="-127"/>
                  <a:ea typeface="HY신명조" panose="02030600000101010101" pitchFamily="18" charset="-127"/>
                  <a:cs typeface="Arial" panose="020B0604020202020204" pitchFamily="34" charset="0"/>
                </a:rPr>
                <a:t>의심되면 즉시 신고</a:t>
              </a:r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신명조" panose="02030600000101010101" pitchFamily="18" charset="-127"/>
                  <a:ea typeface="HY신명조" panose="02030600000101010101" pitchFamily="18" charset="-127"/>
                  <a:cs typeface="Arial" panose="020B0604020202020204" pitchFamily="34" charset="0"/>
                </a:rPr>
                <a:t>!</a:t>
              </a:r>
              <a:endParaRPr lang="ko-KR" altLang="en-US" sz="1300" b="1" dirty="0">
                <a:solidFill>
                  <a:schemeClr val="bg1"/>
                </a:solidFill>
                <a:latin typeface="HY신명조" panose="02030600000101010101" pitchFamily="18" charset="-127"/>
                <a:ea typeface="HY신명조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743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직사각형 54"/>
          <p:cNvSpPr/>
          <p:nvPr/>
        </p:nvSpPr>
        <p:spPr>
          <a:xfrm>
            <a:off x="0" y="4848032"/>
            <a:ext cx="9144000" cy="193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t="21759" r="23750" b="24458"/>
          <a:stretch/>
        </p:blipFill>
        <p:spPr>
          <a:xfrm>
            <a:off x="209548" y="1547057"/>
            <a:ext cx="8724902" cy="5256106"/>
          </a:xfrm>
          <a:prstGeom prst="rect">
            <a:avLst/>
          </a:prstGeom>
        </p:spPr>
      </p:pic>
      <p:sp>
        <p:nvSpPr>
          <p:cNvPr id="65" name="직사각형 64"/>
          <p:cNvSpPr/>
          <p:nvPr/>
        </p:nvSpPr>
        <p:spPr>
          <a:xfrm>
            <a:off x="1577271" y="5478514"/>
            <a:ext cx="1225949" cy="277016"/>
          </a:xfrm>
          <a:prstGeom prst="rect">
            <a:avLst/>
          </a:prstGeom>
          <a:solidFill>
            <a:srgbClr val="0262C1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2685906" y="667982"/>
            <a:ext cx="3772186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신고 </a:t>
            </a:r>
            <a:r>
              <a:rPr lang="en-US" altLang="ko-KR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: </a:t>
            </a:r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이렇게 신고하세요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1118056" y="3738527"/>
            <a:ext cx="372234" cy="461665"/>
            <a:chOff x="1179856" y="2468878"/>
            <a:chExt cx="458223" cy="568313"/>
          </a:xfrm>
        </p:grpSpPr>
        <p:sp>
          <p:nvSpPr>
            <p:cNvPr id="38" name="타원 37"/>
            <p:cNvSpPr/>
            <p:nvPr/>
          </p:nvSpPr>
          <p:spPr>
            <a:xfrm>
              <a:off x="1179856" y="2495350"/>
              <a:ext cx="458223" cy="458224"/>
            </a:xfrm>
            <a:prstGeom prst="ellipse">
              <a:avLst/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84403" y="2468878"/>
              <a:ext cx="448336" cy="56831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2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1</a:t>
              </a:r>
              <a:endParaRPr lang="ko-KR" altLang="en-US" sz="24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489646" y="3793403"/>
            <a:ext cx="3005951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ko-KR" altLang="en-US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 </a:t>
            </a:r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면담 가능한 장소 </a:t>
            </a:r>
            <a:r>
              <a:rPr lang="ko-KR" altLang="en-US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정보 </a:t>
            </a:r>
            <a:r>
              <a:rPr lang="en-US" altLang="ko-KR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: </a:t>
            </a:r>
          </a:p>
          <a:p>
            <a:r>
              <a:rPr lang="ko-KR" altLang="en-US" sz="16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집</a:t>
            </a:r>
            <a:r>
              <a:rPr lang="en-US" altLang="ko-KR" sz="16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/</a:t>
            </a:r>
            <a:r>
              <a:rPr lang="ko-KR" altLang="en-US" sz="16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병원 주소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489646" y="5118534"/>
            <a:ext cx="2646878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ko-KR" altLang="en-US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학대가 의심되는 이유</a:t>
            </a:r>
            <a:r>
              <a:rPr lang="en-US" altLang="ko-KR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/</a:t>
            </a:r>
            <a:r>
              <a:rPr lang="ko-KR" altLang="en-US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상황</a:t>
            </a:r>
          </a:p>
        </p:txBody>
      </p:sp>
      <p:grpSp>
        <p:nvGrpSpPr>
          <p:cNvPr id="59" name="그룹 58"/>
          <p:cNvGrpSpPr/>
          <p:nvPr/>
        </p:nvGrpSpPr>
        <p:grpSpPr>
          <a:xfrm>
            <a:off x="1118056" y="5068612"/>
            <a:ext cx="372234" cy="461665"/>
            <a:chOff x="1179856" y="2468878"/>
            <a:chExt cx="458223" cy="568313"/>
          </a:xfrm>
        </p:grpSpPr>
        <p:sp>
          <p:nvSpPr>
            <p:cNvPr id="60" name="타원 59"/>
            <p:cNvSpPr/>
            <p:nvPr/>
          </p:nvSpPr>
          <p:spPr>
            <a:xfrm>
              <a:off x="1179856" y="2495350"/>
              <a:ext cx="458223" cy="458224"/>
            </a:xfrm>
            <a:prstGeom prst="ellipse">
              <a:avLst/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84403" y="2468878"/>
              <a:ext cx="448336" cy="56831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2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2</a:t>
              </a:r>
              <a:endParaRPr lang="ko-KR" altLang="en-US" sz="24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1474870" y="6028363"/>
            <a:ext cx="2576346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spcBef>
                <a:spcPts val="500"/>
              </a:spcBef>
            </a:pPr>
            <a:r>
              <a:rPr lang="ko-KR" altLang="en-US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경찰 </a:t>
            </a:r>
            <a:r>
              <a:rPr lang="en-US" altLang="ko-KR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: 10</a:t>
            </a:r>
            <a:r>
              <a:rPr lang="ko-KR" altLang="en-US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분 이내 우선 출동 가능 </a:t>
            </a:r>
          </a:p>
        </p:txBody>
      </p:sp>
      <p:grpSp>
        <p:nvGrpSpPr>
          <p:cNvPr id="70" name="그룹 69"/>
          <p:cNvGrpSpPr/>
          <p:nvPr/>
        </p:nvGrpSpPr>
        <p:grpSpPr>
          <a:xfrm>
            <a:off x="4989271" y="3738527"/>
            <a:ext cx="372234" cy="461665"/>
            <a:chOff x="1179856" y="2468878"/>
            <a:chExt cx="458223" cy="568313"/>
          </a:xfrm>
        </p:grpSpPr>
        <p:sp>
          <p:nvSpPr>
            <p:cNvPr id="71" name="타원 70"/>
            <p:cNvSpPr/>
            <p:nvPr/>
          </p:nvSpPr>
          <p:spPr>
            <a:xfrm>
              <a:off x="1179856" y="2495350"/>
              <a:ext cx="458223" cy="458224"/>
            </a:xfrm>
            <a:prstGeom prst="ellipse">
              <a:avLst/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184403" y="2468878"/>
              <a:ext cx="448336" cy="56831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2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3</a:t>
              </a:r>
              <a:endParaRPr lang="ko-KR" altLang="en-US" sz="24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5360861" y="3793403"/>
            <a:ext cx="1968809" cy="61555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아동의 인적 사항 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:</a:t>
            </a:r>
          </a:p>
          <a:p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이름</a:t>
            </a: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성별</a:t>
            </a: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나이</a:t>
            </a: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특징</a:t>
            </a:r>
          </a:p>
        </p:txBody>
      </p:sp>
      <p:cxnSp>
        <p:nvCxnSpPr>
          <p:cNvPr id="82" name="직선 연결선 81"/>
          <p:cNvCxnSpPr/>
          <p:nvPr/>
        </p:nvCxnSpPr>
        <p:spPr>
          <a:xfrm>
            <a:off x="1162443" y="4873285"/>
            <a:ext cx="31189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/>
          <p:cNvCxnSpPr/>
          <p:nvPr/>
        </p:nvCxnSpPr>
        <p:spPr>
          <a:xfrm>
            <a:off x="5016566" y="4493505"/>
            <a:ext cx="31189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377953" y="4687581"/>
            <a:ext cx="1946367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(</a:t>
            </a:r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의심되는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)</a:t>
            </a:r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가해자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:</a:t>
            </a:r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79" name="그룹 78"/>
          <p:cNvGrpSpPr/>
          <p:nvPr/>
        </p:nvGrpSpPr>
        <p:grpSpPr>
          <a:xfrm>
            <a:off x="5006363" y="4637659"/>
            <a:ext cx="372234" cy="461665"/>
            <a:chOff x="1179856" y="2468878"/>
            <a:chExt cx="458223" cy="568313"/>
          </a:xfrm>
        </p:grpSpPr>
        <p:sp>
          <p:nvSpPr>
            <p:cNvPr id="80" name="타원 79"/>
            <p:cNvSpPr/>
            <p:nvPr/>
          </p:nvSpPr>
          <p:spPr>
            <a:xfrm>
              <a:off x="1179856" y="2495350"/>
              <a:ext cx="458223" cy="458224"/>
            </a:xfrm>
            <a:prstGeom prst="ellipse">
              <a:avLst/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184403" y="2468878"/>
              <a:ext cx="448336" cy="56831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2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4</a:t>
              </a:r>
              <a:endParaRPr lang="ko-KR" altLang="en-US" sz="24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5382291" y="5038180"/>
            <a:ext cx="2323072" cy="62324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연락처</a:t>
            </a: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주소</a:t>
            </a: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600" b="1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인적사항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모를 경우 ‘미상’으로 신고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377953" y="5848952"/>
            <a:ext cx="1723549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ko-KR" altLang="en-US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신고자 요청 사항</a:t>
            </a:r>
          </a:p>
        </p:txBody>
      </p:sp>
      <p:grpSp>
        <p:nvGrpSpPr>
          <p:cNvPr id="87" name="그룹 86"/>
          <p:cNvGrpSpPr/>
          <p:nvPr/>
        </p:nvGrpSpPr>
        <p:grpSpPr>
          <a:xfrm>
            <a:off x="5006363" y="5799030"/>
            <a:ext cx="372234" cy="461665"/>
            <a:chOff x="1179856" y="2468878"/>
            <a:chExt cx="458223" cy="568313"/>
          </a:xfrm>
        </p:grpSpPr>
        <p:sp>
          <p:nvSpPr>
            <p:cNvPr id="88" name="타원 87"/>
            <p:cNvSpPr/>
            <p:nvPr/>
          </p:nvSpPr>
          <p:spPr>
            <a:xfrm>
              <a:off x="1179856" y="2495350"/>
              <a:ext cx="458223" cy="458224"/>
            </a:xfrm>
            <a:prstGeom prst="ellipse">
              <a:avLst/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184403" y="2468878"/>
              <a:ext cx="448336" cy="56831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2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5</a:t>
              </a:r>
              <a:endParaRPr lang="ko-KR" altLang="en-US" sz="24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5400144" y="6192400"/>
            <a:ext cx="2762295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ko-KR" altLang="en-US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면담 시 주의 사항</a:t>
            </a:r>
            <a:r>
              <a:rPr lang="en-US" altLang="ko-KR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신변 보호 요청 등</a:t>
            </a:r>
          </a:p>
        </p:txBody>
      </p:sp>
      <p:cxnSp>
        <p:nvCxnSpPr>
          <p:cNvPr id="91" name="직선 연결선 90"/>
          <p:cNvCxnSpPr/>
          <p:nvPr/>
        </p:nvCxnSpPr>
        <p:spPr>
          <a:xfrm>
            <a:off x="5043510" y="5717929"/>
            <a:ext cx="31189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그룹 15"/>
          <p:cNvGrpSpPr/>
          <p:nvPr/>
        </p:nvGrpSpPr>
        <p:grpSpPr>
          <a:xfrm>
            <a:off x="2157057" y="2306046"/>
            <a:ext cx="1103562" cy="1218996"/>
            <a:chOff x="2157057" y="2258421"/>
            <a:chExt cx="1103562" cy="1218996"/>
          </a:xfrm>
        </p:grpSpPr>
        <p:sp>
          <p:nvSpPr>
            <p:cNvPr id="94" name="도넛 93"/>
            <p:cNvSpPr/>
            <p:nvPr/>
          </p:nvSpPr>
          <p:spPr>
            <a:xfrm>
              <a:off x="2157057" y="2258421"/>
              <a:ext cx="1103562" cy="1103562"/>
            </a:xfrm>
            <a:prstGeom prst="donut">
              <a:avLst>
                <a:gd name="adj" fmla="val 702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20394" y="2532419"/>
              <a:ext cx="570013" cy="508940"/>
            </a:xfrm>
            <a:prstGeom prst="rect">
              <a:avLst/>
            </a:prstGeom>
          </p:spPr>
        </p:pic>
        <p:sp>
          <p:nvSpPr>
            <p:cNvPr id="14" name="이등변 삼각형 13"/>
            <p:cNvSpPr/>
            <p:nvPr/>
          </p:nvSpPr>
          <p:spPr>
            <a:xfrm rot="10800000">
              <a:off x="2629200" y="3337441"/>
              <a:ext cx="152400" cy="139976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5862282" y="2306046"/>
            <a:ext cx="1103562" cy="1218996"/>
            <a:chOff x="5862282" y="2258421"/>
            <a:chExt cx="1103562" cy="1218996"/>
          </a:xfrm>
        </p:grpSpPr>
        <p:sp>
          <p:nvSpPr>
            <p:cNvPr id="95" name="도넛 94"/>
            <p:cNvSpPr/>
            <p:nvPr/>
          </p:nvSpPr>
          <p:spPr>
            <a:xfrm>
              <a:off x="5862282" y="2258421"/>
              <a:ext cx="1103562" cy="1103562"/>
            </a:xfrm>
            <a:prstGeom prst="donut">
              <a:avLst>
                <a:gd name="adj" fmla="val 702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38988" y="2516922"/>
              <a:ext cx="540000" cy="551250"/>
            </a:xfrm>
            <a:prstGeom prst="rect">
              <a:avLst/>
            </a:prstGeom>
          </p:spPr>
        </p:pic>
        <p:sp>
          <p:nvSpPr>
            <p:cNvPr id="96" name="이등변 삼각형 95"/>
            <p:cNvSpPr/>
            <p:nvPr/>
          </p:nvSpPr>
          <p:spPr>
            <a:xfrm rot="10800000">
              <a:off x="6341168" y="3337441"/>
              <a:ext cx="152400" cy="139976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1558868" y="4379855"/>
            <a:ext cx="1099981" cy="338554"/>
            <a:chOff x="1558868" y="4379855"/>
            <a:chExt cx="1099981" cy="338554"/>
          </a:xfrm>
        </p:grpSpPr>
        <p:sp>
          <p:nvSpPr>
            <p:cNvPr id="3" name="직사각형 2"/>
            <p:cNvSpPr/>
            <p:nvPr/>
          </p:nvSpPr>
          <p:spPr>
            <a:xfrm>
              <a:off x="1577271" y="4395343"/>
              <a:ext cx="990669" cy="277016"/>
            </a:xfrm>
            <a:prstGeom prst="rect">
              <a:avLst/>
            </a:prstGeom>
            <a:solidFill>
              <a:srgbClr val="0262C1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558868" y="4379855"/>
              <a:ext cx="1099981" cy="3385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16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가장 중요</a:t>
              </a:r>
              <a:r>
                <a:rPr lang="en-US" altLang="ko-KR" sz="16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! </a:t>
              </a: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1510098" y="5463274"/>
            <a:ext cx="2468946" cy="5924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응급상황여부 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262C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신속한 출동 필요 여부 판단 위해</a:t>
            </a:r>
          </a:p>
        </p:txBody>
      </p:sp>
    </p:spTree>
    <p:extLst>
      <p:ext uri="{BB962C8B-B14F-4D97-AF65-F5344CB8AC3E}">
        <p14:creationId xmlns:p14="http://schemas.microsoft.com/office/powerpoint/2010/main" val="2191288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직사각형 54"/>
          <p:cNvSpPr/>
          <p:nvPr/>
        </p:nvSpPr>
        <p:spPr>
          <a:xfrm>
            <a:off x="0" y="4848032"/>
            <a:ext cx="9144000" cy="193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t="21759" r="23750" b="24458"/>
          <a:stretch/>
        </p:blipFill>
        <p:spPr>
          <a:xfrm>
            <a:off x="209548" y="1547057"/>
            <a:ext cx="8724902" cy="5256106"/>
          </a:xfrm>
          <a:prstGeom prst="rect">
            <a:avLst/>
          </a:prstGeom>
        </p:spPr>
      </p:pic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2685906" y="667982"/>
            <a:ext cx="3772186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신고 </a:t>
            </a:r>
            <a:r>
              <a:rPr lang="en-US" altLang="ko-KR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: </a:t>
            </a:r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이렇게 신고하세요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387702" y="3880666"/>
            <a:ext cx="2972289" cy="147732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신고 전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</a:t>
            </a:r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후에 </a:t>
            </a:r>
            <a:r>
              <a:rPr lang="ko-KR" altLang="en-US" b="1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학대의심자</a:t>
            </a:r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혹은 </a:t>
            </a:r>
            <a:endParaRPr lang="en-US" altLang="ko-KR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학대의심자의 배우자와 같은 </a:t>
            </a:r>
            <a:endParaRPr lang="en-US" altLang="ko-KR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b="1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관련인에게</a:t>
            </a:r>
            <a:endParaRPr lang="en-US" altLang="ko-KR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 의심 신고 사실을</a:t>
            </a:r>
            <a:endParaRPr lang="en-US" altLang="ko-KR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F5C0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설명할 필요 없음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.</a:t>
            </a:r>
            <a:endParaRPr lang="en-US" altLang="ko-KR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371078" y="3259276"/>
            <a:ext cx="1904689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ko-KR" altLang="en-US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신고자 노출 금지</a:t>
            </a:r>
            <a:endParaRPr lang="en-US" altLang="ko-KR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grpSp>
        <p:nvGrpSpPr>
          <p:cNvPr id="49" name="그룹 48"/>
          <p:cNvGrpSpPr/>
          <p:nvPr/>
        </p:nvGrpSpPr>
        <p:grpSpPr>
          <a:xfrm>
            <a:off x="1435322" y="2911662"/>
            <a:ext cx="688009" cy="338554"/>
            <a:chOff x="1558868" y="4379855"/>
            <a:chExt cx="688009" cy="338554"/>
          </a:xfrm>
        </p:grpSpPr>
        <p:sp>
          <p:nvSpPr>
            <p:cNvPr id="50" name="직사각형 49"/>
            <p:cNvSpPr/>
            <p:nvPr/>
          </p:nvSpPr>
          <p:spPr>
            <a:xfrm>
              <a:off x="1577272" y="4395343"/>
              <a:ext cx="580630" cy="277016"/>
            </a:xfrm>
            <a:prstGeom prst="rect">
              <a:avLst/>
            </a:prstGeom>
            <a:solidFill>
              <a:srgbClr val="0262C1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558868" y="4379855"/>
              <a:ext cx="688009" cy="3385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중요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! 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712635" y="3872823"/>
            <a:ext cx="3724096" cy="147732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신고사실이 알려질 경우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</a:t>
            </a:r>
          </a:p>
          <a:p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아동에게 거짓 진술을 강요하는 등 </a:t>
            </a:r>
            <a:endParaRPr lang="en-US" altLang="ko-KR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진술 오염 가능성이 있고</a:t>
            </a:r>
            <a:endParaRPr lang="en-US" altLang="ko-KR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신고자의 신분이 노출</a:t>
            </a:r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되므로 </a:t>
            </a:r>
            <a:endParaRPr lang="en-US" altLang="ko-KR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신고했다고 인정하거나 알려서는 안됨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42407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2619756"/>
            <a:ext cx="9144000" cy="20574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직선 연결선 12"/>
          <p:cNvCxnSpPr/>
          <p:nvPr/>
        </p:nvCxnSpPr>
        <p:spPr>
          <a:xfrm>
            <a:off x="0" y="2619756"/>
            <a:ext cx="9144000" cy="0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0" y="4677156"/>
            <a:ext cx="9144000" cy="0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77294" y="3325292"/>
            <a:ext cx="698941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3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아동의 권리</a:t>
            </a:r>
            <a:r>
              <a:rPr lang="en-US" altLang="ko-KR" sz="3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3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및 아동학대</a:t>
            </a:r>
            <a:r>
              <a:rPr lang="en-US" altLang="ko-KR" sz="3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3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대처의 역사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38771" y="1288432"/>
            <a:ext cx="1954381" cy="1071929"/>
          </a:xfrm>
          <a:prstGeom prst="rect">
            <a:avLst/>
          </a:prstGeom>
          <a:noFill/>
        </p:spPr>
        <p:txBody>
          <a:bodyPr wrap="none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ko-KR" sz="1400" b="1" spc="10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명조" panose="02020603020101020101" pitchFamily="18" charset="-127"/>
                <a:ea typeface="나눔명조" panose="02020603020101020101" pitchFamily="18" charset="-127"/>
                <a:cs typeface="Arial" panose="020B0604020202020204" pitchFamily="34" charset="0"/>
              </a:rPr>
              <a:t>CHAPTER</a:t>
            </a:r>
            <a:endParaRPr lang="ko-KR" altLang="en-US" sz="1400" b="1" spc="100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9999"/>
              </a:solidFill>
              <a:latin typeface="나눔명조" panose="02020603020101020101" pitchFamily="18" charset="-127"/>
              <a:ea typeface="나눔명조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anose="020B0604020202030204" pitchFamily="34" charset="0"/>
              <a:ea typeface="Apple SD Gothic Ne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anose="020B0604020202030204" pitchFamily="34" charset="0"/>
              <a:ea typeface="Apple SD Gothic Ne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7708"/>
            <a:ext cx="3815863" cy="3890291"/>
          </a:xfrm>
          <a:prstGeom prst="rect">
            <a:avLst/>
          </a:prstGeom>
        </p:spPr>
      </p:pic>
      <p:sp>
        <p:nvSpPr>
          <p:cNvPr id="11" name="액자 1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72"/>
            </a:avLst>
          </a:prstGeom>
          <a:gradFill flip="none" rotWithShape="1">
            <a:gsLst>
              <a:gs pos="25000">
                <a:srgbClr val="0262C1"/>
              </a:gs>
              <a:gs pos="100000">
                <a:srgbClr val="0099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3386186" y="1443087"/>
            <a:ext cx="2371628" cy="1185812"/>
          </a:xfrm>
          <a:custGeom>
            <a:avLst/>
            <a:gdLst>
              <a:gd name="connsiteX0" fmla="*/ 0 w 2371627"/>
              <a:gd name="connsiteY0" fmla="*/ 1185812 h 2371624"/>
              <a:gd name="connsiteX1" fmla="*/ 1185814 w 2371627"/>
              <a:gd name="connsiteY1" fmla="*/ 0 h 2371624"/>
              <a:gd name="connsiteX2" fmla="*/ 2371628 w 2371627"/>
              <a:gd name="connsiteY2" fmla="*/ 1185812 h 2371624"/>
              <a:gd name="connsiteX3" fmla="*/ 1185814 w 2371627"/>
              <a:gd name="connsiteY3" fmla="*/ 2371624 h 2371624"/>
              <a:gd name="connsiteX4" fmla="*/ 0 w 2371627"/>
              <a:gd name="connsiteY4" fmla="*/ 1185812 h 2371624"/>
              <a:gd name="connsiteX0" fmla="*/ 1185814 w 2371628"/>
              <a:gd name="connsiteY0" fmla="*/ 2371624 h 2463064"/>
              <a:gd name="connsiteX1" fmla="*/ 0 w 2371628"/>
              <a:gd name="connsiteY1" fmla="*/ 1185812 h 2463064"/>
              <a:gd name="connsiteX2" fmla="*/ 1185814 w 2371628"/>
              <a:gd name="connsiteY2" fmla="*/ 0 h 2463064"/>
              <a:gd name="connsiteX3" fmla="*/ 2371628 w 2371628"/>
              <a:gd name="connsiteY3" fmla="*/ 1185812 h 2463064"/>
              <a:gd name="connsiteX4" fmla="*/ 1277254 w 2371628"/>
              <a:gd name="connsiteY4" fmla="*/ 2463064 h 2463064"/>
              <a:gd name="connsiteX0" fmla="*/ 1185814 w 2371628"/>
              <a:gd name="connsiteY0" fmla="*/ 2371624 h 2371624"/>
              <a:gd name="connsiteX1" fmla="*/ 0 w 2371628"/>
              <a:gd name="connsiteY1" fmla="*/ 1185812 h 2371624"/>
              <a:gd name="connsiteX2" fmla="*/ 1185814 w 2371628"/>
              <a:gd name="connsiteY2" fmla="*/ 0 h 2371624"/>
              <a:gd name="connsiteX3" fmla="*/ 2371628 w 2371628"/>
              <a:gd name="connsiteY3" fmla="*/ 1185812 h 2371624"/>
              <a:gd name="connsiteX0" fmla="*/ 0 w 2371628"/>
              <a:gd name="connsiteY0" fmla="*/ 1185812 h 1185812"/>
              <a:gd name="connsiteX1" fmla="*/ 1185814 w 2371628"/>
              <a:gd name="connsiteY1" fmla="*/ 0 h 1185812"/>
              <a:gd name="connsiteX2" fmla="*/ 2371628 w 2371628"/>
              <a:gd name="connsiteY2" fmla="*/ 1185812 h 118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1628" h="1185812">
                <a:moveTo>
                  <a:pt x="0" y="1185812"/>
                </a:moveTo>
                <a:cubicBezTo>
                  <a:pt x="0" y="530906"/>
                  <a:pt x="530907" y="0"/>
                  <a:pt x="1185814" y="0"/>
                </a:cubicBezTo>
                <a:cubicBezTo>
                  <a:pt x="1840721" y="0"/>
                  <a:pt x="2371628" y="530906"/>
                  <a:pt x="2371628" y="1185812"/>
                </a:cubicBezTo>
              </a:path>
            </a:pathLst>
          </a:custGeom>
          <a:pattFill prst="dkDnDiag">
            <a:fgClr>
              <a:srgbClr val="00A652"/>
            </a:fgClr>
            <a:bgClr>
              <a:srgbClr val="0070C0"/>
            </a:bgClr>
          </a:pattFill>
          <a:ln w="57150"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4176697" y="1350809"/>
            <a:ext cx="790601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명조" panose="02020603020101020101" pitchFamily="18" charset="-127"/>
                <a:ea typeface="나눔명조" panose="02020603020101020101" pitchFamily="18" charset="-127"/>
                <a:cs typeface="Arial" panose="020B0604020202020204" pitchFamily="34" charset="0"/>
              </a:rPr>
              <a:t>1</a:t>
            </a:r>
            <a:endParaRPr lang="ko-KR" altLang="en-US" sz="8800" b="1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latin typeface="나눔명조" panose="02020603020101020101" pitchFamily="18" charset="-127"/>
              <a:ea typeface="나눔명조" panose="0202060302010102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85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직사각형 54"/>
          <p:cNvSpPr/>
          <p:nvPr/>
        </p:nvSpPr>
        <p:spPr>
          <a:xfrm>
            <a:off x="0" y="4868410"/>
            <a:ext cx="9144000" cy="193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t="21759" r="23750" b="24458"/>
          <a:stretch/>
        </p:blipFill>
        <p:spPr>
          <a:xfrm>
            <a:off x="209548" y="1547057"/>
            <a:ext cx="8724902" cy="5256106"/>
          </a:xfrm>
          <a:prstGeom prst="rect">
            <a:avLst/>
          </a:prstGeom>
        </p:spPr>
      </p:pic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2275538" y="667982"/>
            <a:ext cx="4592924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의료인의 역할과 신변보호 방법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38308" y="2686784"/>
            <a:ext cx="1752403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의료인의 역할 </a:t>
            </a:r>
            <a:r>
              <a:rPr lang="en-US" altLang="ko-KR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의심되면 신고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405488" y="2686784"/>
            <a:ext cx="21916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명백한 학대 선언</a:t>
            </a:r>
            <a:r>
              <a:rPr lang="en-US" altLang="ko-KR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범인 지목 필요 없음</a:t>
            </a:r>
          </a:p>
        </p:txBody>
      </p:sp>
      <p:cxnSp>
        <p:nvCxnSpPr>
          <p:cNvPr id="63" name="직선 연결선 62"/>
          <p:cNvCxnSpPr/>
          <p:nvPr/>
        </p:nvCxnSpPr>
        <p:spPr>
          <a:xfrm flipV="1">
            <a:off x="2714510" y="1922359"/>
            <a:ext cx="0" cy="539421"/>
          </a:xfrm>
          <a:prstGeom prst="line">
            <a:avLst/>
          </a:prstGeom>
          <a:ln>
            <a:solidFill>
              <a:srgbClr val="0262C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/>
          <p:cNvCxnSpPr/>
          <p:nvPr/>
        </p:nvCxnSpPr>
        <p:spPr>
          <a:xfrm flipH="1" flipV="1">
            <a:off x="6485071" y="1922360"/>
            <a:ext cx="1337" cy="539420"/>
          </a:xfrm>
          <a:prstGeom prst="line">
            <a:avLst/>
          </a:prstGeom>
          <a:ln>
            <a:solidFill>
              <a:srgbClr val="009999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그룹 101"/>
          <p:cNvGrpSpPr/>
          <p:nvPr/>
        </p:nvGrpSpPr>
        <p:grpSpPr>
          <a:xfrm>
            <a:off x="1315964" y="4873303"/>
            <a:ext cx="1073332" cy="307777"/>
            <a:chOff x="912589" y="2294176"/>
            <a:chExt cx="1073332" cy="307777"/>
          </a:xfrm>
        </p:grpSpPr>
        <p:sp>
          <p:nvSpPr>
            <p:cNvPr id="103" name="TextBox 102"/>
            <p:cNvSpPr txBox="1"/>
            <p:nvPr/>
          </p:nvSpPr>
          <p:spPr>
            <a:xfrm>
              <a:off x="1079904" y="2294176"/>
              <a:ext cx="906017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조사</a:t>
              </a:r>
              <a: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확인</a:t>
              </a:r>
              <a:endParaRPr lang="en-US" altLang="ko-KR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4" name="모서리가 둥근 직사각형 103"/>
            <p:cNvSpPr/>
            <p:nvPr/>
          </p:nvSpPr>
          <p:spPr>
            <a:xfrm>
              <a:off x="912589" y="2415441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cxnSp>
        <p:nvCxnSpPr>
          <p:cNvPr id="112" name="직선 연결선 111"/>
          <p:cNvCxnSpPr/>
          <p:nvPr/>
        </p:nvCxnSpPr>
        <p:spPr>
          <a:xfrm>
            <a:off x="1162443" y="3504898"/>
            <a:ext cx="31189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>
            <a:off x="5016566" y="3504898"/>
            <a:ext cx="31189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그룹 107"/>
          <p:cNvGrpSpPr/>
          <p:nvPr/>
        </p:nvGrpSpPr>
        <p:grpSpPr>
          <a:xfrm>
            <a:off x="5278011" y="3643716"/>
            <a:ext cx="2556110" cy="523220"/>
            <a:chOff x="912589" y="2294176"/>
            <a:chExt cx="2556110" cy="523220"/>
          </a:xfrm>
        </p:grpSpPr>
        <p:sp>
          <p:nvSpPr>
            <p:cNvPr id="109" name="TextBox 108"/>
            <p:cNvSpPr txBox="1"/>
            <p:nvPr/>
          </p:nvSpPr>
          <p:spPr>
            <a:xfrm>
              <a:off x="1079904" y="2294176"/>
              <a:ext cx="2388795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ko-KR" altLang="en-US" sz="14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명백한 진술이 없다면 가해자는</a:t>
              </a:r>
              <a:r>
                <a:rPr lang="en-US" altLang="ko-KR" sz="14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/>
              </a:r>
              <a:br>
                <a:rPr lang="en-US" altLang="ko-KR" sz="14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</a:br>
              <a:r>
                <a:rPr lang="ko-KR" altLang="en-US" sz="1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미상으로 신고 가능</a:t>
              </a:r>
            </a:p>
          </p:txBody>
        </p:sp>
        <p:sp>
          <p:nvSpPr>
            <p:cNvPr id="110" name="모서리가 둥근 직사각형 109"/>
            <p:cNvSpPr/>
            <p:nvPr/>
          </p:nvSpPr>
          <p:spPr>
            <a:xfrm>
              <a:off x="912589" y="2415441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5147405" y="4755237"/>
            <a:ext cx="2707793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개인적 보복에 대한 우려 </a:t>
            </a:r>
          </a:p>
        </p:txBody>
      </p:sp>
      <p:cxnSp>
        <p:nvCxnSpPr>
          <p:cNvPr id="126" name="직선 연결선 125"/>
          <p:cNvCxnSpPr/>
          <p:nvPr/>
        </p:nvCxnSpPr>
        <p:spPr>
          <a:xfrm>
            <a:off x="5016566" y="5260546"/>
            <a:ext cx="31189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그룹 122"/>
          <p:cNvGrpSpPr/>
          <p:nvPr/>
        </p:nvGrpSpPr>
        <p:grpSpPr>
          <a:xfrm>
            <a:off x="5278011" y="5399364"/>
            <a:ext cx="1754609" cy="307777"/>
            <a:chOff x="912589" y="2294176"/>
            <a:chExt cx="1754609" cy="307777"/>
          </a:xfrm>
        </p:grpSpPr>
        <p:sp>
          <p:nvSpPr>
            <p:cNvPr id="124" name="TextBox 123"/>
            <p:cNvSpPr txBox="1"/>
            <p:nvPr/>
          </p:nvSpPr>
          <p:spPr>
            <a:xfrm>
              <a:off x="1079904" y="2294176"/>
              <a:ext cx="1587294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ko-KR" altLang="en-US" sz="1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신변 보장 신청 가능</a:t>
              </a:r>
            </a:p>
          </p:txBody>
        </p:sp>
        <p:sp>
          <p:nvSpPr>
            <p:cNvPr id="125" name="모서리가 둥근 직사각형 124"/>
            <p:cNvSpPr/>
            <p:nvPr/>
          </p:nvSpPr>
          <p:spPr>
            <a:xfrm>
              <a:off x="912589" y="2428719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5326454" y="4208744"/>
            <a:ext cx="2194832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85725" indent="-8572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산불 신고와 동일한 경우임</a:t>
            </a:r>
            <a:endParaRPr lang="en-US" altLang="ko-KR" sz="140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372174" y="5695969"/>
            <a:ext cx="2146742" cy="86690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85725" indent="-8572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112</a:t>
            </a: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로 신고하여 처벌 가능</a:t>
            </a:r>
            <a:endParaRPr lang="en-US" altLang="ko-KR" sz="14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marL="85725" indent="-8572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공익신고자 보호법</a:t>
            </a:r>
            <a:endParaRPr lang="en-US" altLang="ko-KR" sz="14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marL="85725" indent="-8572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 처벌법</a:t>
            </a:r>
            <a:endParaRPr lang="en-US" altLang="ko-KR" sz="14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95026" y="5131179"/>
            <a:ext cx="2648482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85725" indent="-8572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경찰</a:t>
            </a:r>
            <a:r>
              <a:rPr lang="en-US" altLang="ko-KR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아동학대전담공무원의 역할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95026" y="5831565"/>
            <a:ext cx="300915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85725" indent="-8572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경찰</a:t>
            </a:r>
            <a:r>
              <a:rPr lang="en-US" altLang="ko-KR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/</a:t>
            </a:r>
            <a:r>
              <a:rPr lang="ko-KR" altLang="en-US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검찰 수사</a:t>
            </a:r>
            <a:r>
              <a:rPr lang="en-US" altLang="ko-KR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법정 선고에 달려 있음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84278" y="3665015"/>
            <a:ext cx="1907895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spcBef>
                <a:spcPts val="800"/>
              </a:spcBef>
            </a:pPr>
            <a:r>
              <a: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신속한 신고가 가장 중요</a:t>
            </a:r>
            <a:endParaRPr lang="en-US" altLang="ko-KR" sz="1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1316963" y="3786280"/>
            <a:ext cx="140416" cy="36000"/>
          </a:xfrm>
          <a:prstGeom prst="roundRect">
            <a:avLst>
              <a:gd name="adj" fmla="val 50000"/>
            </a:avLst>
          </a:prstGeom>
          <a:solidFill>
            <a:srgbClr val="026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36" name="TextBox 35"/>
          <p:cNvSpPr txBox="1"/>
          <p:nvPr/>
        </p:nvSpPr>
        <p:spPr>
          <a:xfrm>
            <a:off x="1360327" y="3935453"/>
            <a:ext cx="3029997" cy="86690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85725" indent="-8572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병원 내 </a:t>
            </a:r>
            <a:r>
              <a:rPr lang="ko-KR" altLang="en-US" sz="14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아동보호팀이</a:t>
            </a: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있더라도 </a:t>
            </a:r>
            <a:endParaRPr lang="en-US" altLang="ko-KR" sz="14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>
              <a:spcBef>
                <a:spcPts val="500"/>
              </a:spcBef>
            </a:pP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 의료인 본인 생각에 학대가 의심된다면 </a:t>
            </a:r>
            <a:endParaRPr lang="en-US" altLang="ko-KR" sz="14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>
              <a:spcBef>
                <a:spcPts val="500"/>
              </a:spcBef>
            </a:pPr>
            <a:r>
              <a:rPr lang="en-US" altLang="ko-KR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 </a:t>
            </a:r>
            <a:r>
              <a:rPr lang="ko-KR" altLang="en-US" sz="14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아동보호팀을</a:t>
            </a: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거치지 않고 즉시 신고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84278" y="5530120"/>
            <a:ext cx="90601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spcBef>
                <a:spcPts val="800"/>
              </a:spcBef>
            </a:pPr>
            <a:r>
              <a: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최종 판정 </a:t>
            </a:r>
            <a:endParaRPr lang="en-US" altLang="ko-KR" sz="1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38" name="모서리가 둥근 직사각형 37"/>
          <p:cNvSpPr/>
          <p:nvPr/>
        </p:nvSpPr>
        <p:spPr>
          <a:xfrm>
            <a:off x="1316963" y="5651385"/>
            <a:ext cx="140416" cy="36000"/>
          </a:xfrm>
          <a:prstGeom prst="roundRect">
            <a:avLst>
              <a:gd name="adj" fmla="val 50000"/>
            </a:avLst>
          </a:prstGeom>
          <a:solidFill>
            <a:srgbClr val="026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</p:spTree>
    <p:extLst>
      <p:ext uri="{BB962C8B-B14F-4D97-AF65-F5344CB8AC3E}">
        <p14:creationId xmlns:p14="http://schemas.microsoft.com/office/powerpoint/2010/main" val="1175576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직사각형 54"/>
          <p:cNvSpPr/>
          <p:nvPr/>
        </p:nvSpPr>
        <p:spPr>
          <a:xfrm>
            <a:off x="0" y="4868410"/>
            <a:ext cx="9144000" cy="193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t="21759" r="23750" b="24458"/>
          <a:stretch/>
        </p:blipFill>
        <p:spPr>
          <a:xfrm>
            <a:off x="209548" y="1547057"/>
            <a:ext cx="8724902" cy="525610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9" t="61884"/>
          <a:stretch/>
        </p:blipFill>
        <p:spPr>
          <a:xfrm>
            <a:off x="5307237" y="4196107"/>
            <a:ext cx="3759200" cy="2607056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62441" r="50208" b="-557"/>
          <a:stretch/>
        </p:blipFill>
        <p:spPr>
          <a:xfrm>
            <a:off x="1306802" y="4644116"/>
            <a:ext cx="3181873" cy="2206672"/>
          </a:xfrm>
          <a:prstGeom prst="rect">
            <a:avLst/>
          </a:prstGeom>
        </p:spPr>
      </p:pic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2962427" y="667982"/>
            <a:ext cx="3219151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신고 관련 </a:t>
            </a:r>
            <a:r>
              <a:rPr lang="en-US" altLang="ko-KR" sz="2800" b="1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Q &amp; A (1)</a:t>
            </a:r>
            <a:endParaRPr lang="ko-KR" altLang="en-US" sz="2800" b="1">
              <a:ln>
                <a:solidFill>
                  <a:schemeClr val="tx1">
                    <a:alpha val="0"/>
                  </a:schemeClr>
                </a:solidFill>
              </a:ln>
              <a:gradFill>
                <a:gsLst>
                  <a:gs pos="0">
                    <a:srgbClr val="0262C1"/>
                  </a:gs>
                  <a:gs pos="100000">
                    <a:srgbClr val="00A652"/>
                  </a:gs>
                </a:gsLst>
                <a:lin ang="0" scaled="0"/>
              </a:gradFill>
              <a:latin typeface="경기천년제목 Bold" panose="02020803020101020101" pitchFamily="18" charset="-127"/>
              <a:ea typeface="경기천년제목 Bold" panose="020208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36392" y="2686784"/>
            <a:ext cx="2956259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ko-KR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1. </a:t>
            </a:r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신고하면 어떤 경찰관이 </a:t>
            </a:r>
            <a:endParaRPr lang="en-US" altLang="ko-KR" sz="2000" b="1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262C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병원으로  출동하나요</a:t>
            </a:r>
            <a:r>
              <a:rPr lang="en-US" altLang="ko-KR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518232" y="2686784"/>
            <a:ext cx="3966149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ko-KR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2. </a:t>
            </a:r>
            <a:r>
              <a:rPr lang="ko-KR" altLang="en-US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보호자가 스스로 아이를 때린 것을 </a:t>
            </a:r>
            <a:endParaRPr lang="en-US" altLang="ko-KR" sz="20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9999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인정하는데도 신고해야 하나요</a:t>
            </a:r>
            <a:r>
              <a:rPr lang="en-US" altLang="ko-KR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3" name="직선 연결선 62"/>
          <p:cNvCxnSpPr/>
          <p:nvPr/>
        </p:nvCxnSpPr>
        <p:spPr>
          <a:xfrm flipV="1">
            <a:off x="2714510" y="1922359"/>
            <a:ext cx="0" cy="539421"/>
          </a:xfrm>
          <a:prstGeom prst="line">
            <a:avLst/>
          </a:prstGeom>
          <a:ln>
            <a:solidFill>
              <a:srgbClr val="0262C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/>
          <p:cNvCxnSpPr/>
          <p:nvPr/>
        </p:nvCxnSpPr>
        <p:spPr>
          <a:xfrm flipH="1" flipV="1">
            <a:off x="6485071" y="1922360"/>
            <a:ext cx="1337" cy="539420"/>
          </a:xfrm>
          <a:prstGeom prst="line">
            <a:avLst/>
          </a:prstGeom>
          <a:ln>
            <a:solidFill>
              <a:srgbClr val="009999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그룹 101"/>
          <p:cNvGrpSpPr/>
          <p:nvPr/>
        </p:nvGrpSpPr>
        <p:grpSpPr>
          <a:xfrm>
            <a:off x="1236595" y="3643716"/>
            <a:ext cx="2746867" cy="625812"/>
            <a:chOff x="912589" y="2294176"/>
            <a:chExt cx="2746867" cy="625812"/>
          </a:xfrm>
        </p:grpSpPr>
        <p:sp>
          <p:nvSpPr>
            <p:cNvPr id="103" name="TextBox 102"/>
            <p:cNvSpPr txBox="1"/>
            <p:nvPr/>
          </p:nvSpPr>
          <p:spPr>
            <a:xfrm>
              <a:off x="1079904" y="2294176"/>
              <a:ext cx="2579552" cy="62581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ko-KR" altLang="en-US" sz="1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즉시 출동 </a:t>
              </a:r>
              <a:r>
                <a:rPr lang="en-US" altLang="ko-KR" sz="1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: </a:t>
              </a:r>
              <a:r>
                <a:rPr lang="en-US" altLang="ko-KR" sz="14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‘</a:t>
              </a:r>
              <a:r>
                <a:rPr lang="ko-KR" altLang="en-US" sz="14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지구대’의 ‘정복 경찰’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시간 여유가 있다면 </a:t>
              </a:r>
              <a:r>
                <a:rPr lang="en-US" altLang="ko-KR" sz="1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:</a:t>
              </a:r>
              <a:endParaRPr lang="ko-KR" altLang="en-US" sz="14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4" name="모서리가 둥근 직사각형 103"/>
            <p:cNvSpPr/>
            <p:nvPr/>
          </p:nvSpPr>
          <p:spPr>
            <a:xfrm>
              <a:off x="912589" y="2428141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05" name="모서리가 둥근 직사각형 104"/>
            <p:cNvSpPr/>
            <p:nvPr/>
          </p:nvSpPr>
          <p:spPr>
            <a:xfrm>
              <a:off x="912589" y="2731398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grpSp>
        <p:nvGrpSpPr>
          <p:cNvPr id="108" name="그룹 107"/>
          <p:cNvGrpSpPr/>
          <p:nvPr/>
        </p:nvGrpSpPr>
        <p:grpSpPr>
          <a:xfrm>
            <a:off x="5124601" y="3643716"/>
            <a:ext cx="1193558" cy="307777"/>
            <a:chOff x="912589" y="2294176"/>
            <a:chExt cx="1193558" cy="307777"/>
          </a:xfrm>
        </p:grpSpPr>
        <p:sp>
          <p:nvSpPr>
            <p:cNvPr id="109" name="TextBox 108"/>
            <p:cNvSpPr txBox="1"/>
            <p:nvPr/>
          </p:nvSpPr>
          <p:spPr>
            <a:xfrm>
              <a:off x="1079904" y="2294176"/>
              <a:ext cx="1026243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신고해야 함</a:t>
              </a:r>
              <a:endParaRPr lang="en-US" altLang="ko-KR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10" name="모서리가 둥근 직사각형 109"/>
            <p:cNvSpPr/>
            <p:nvPr/>
          </p:nvSpPr>
          <p:spPr>
            <a:xfrm>
              <a:off x="912589" y="2428141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cxnSp>
        <p:nvCxnSpPr>
          <p:cNvPr id="112" name="직선 연결선 111"/>
          <p:cNvCxnSpPr/>
          <p:nvPr/>
        </p:nvCxnSpPr>
        <p:spPr>
          <a:xfrm>
            <a:off x="1162443" y="3504898"/>
            <a:ext cx="31189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>
            <a:off x="5016566" y="3504898"/>
            <a:ext cx="31189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261430" y="4288751"/>
            <a:ext cx="3308777" cy="11464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85725" indent="-8572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‘경찰서’의 ‘아동학대전담경찰관’ </a:t>
            </a:r>
            <a:r>
              <a:rPr lang="ko-KR" altLang="en-US" sz="14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요청</a:t>
            </a:r>
            <a:endParaRPr lang="en-US" altLang="ko-KR" sz="1400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marL="85725" indent="-8572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4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‘아동학대전담공무원</a:t>
            </a:r>
            <a:r>
              <a:rPr lang="en-US" altLang="ko-KR" sz="14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’</a:t>
            </a:r>
            <a:r>
              <a:rPr lang="ko-KR" altLang="en-US" sz="14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동반 요청 가능</a:t>
            </a:r>
          </a:p>
          <a:p>
            <a:pPr>
              <a:spcBef>
                <a:spcPts val="500"/>
              </a:spcBef>
            </a:pPr>
            <a:endParaRPr lang="en-US" altLang="ko-KR" sz="1400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marL="85725" indent="-85725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ko-KR" altLang="en-US" sz="14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890071" y="4817796"/>
            <a:ext cx="699230" cy="101566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spcBef>
                <a:spcPts val="800"/>
              </a:spcBef>
            </a:pPr>
            <a:r>
              <a:rPr lang="en-US" altLang="ko-KR" sz="6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85000"/>
                    <a:alpha val="66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?</a:t>
            </a:r>
            <a:endParaRPr lang="ko-KR" altLang="en-US" sz="6000" b="1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85000"/>
                  <a:alpha val="66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61949" y="4016359"/>
            <a:ext cx="3308777" cy="8669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85725" indent="-8572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4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재학대</a:t>
            </a: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예방을 위해 부모</a:t>
            </a:r>
            <a:r>
              <a:rPr lang="en-US" altLang="ko-KR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(</a:t>
            </a: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보호자</a:t>
            </a:r>
            <a:r>
              <a:rPr lang="en-US" altLang="ko-KR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500"/>
              </a:spcBef>
            </a:pPr>
            <a:r>
              <a:rPr lang="en-US" altLang="ko-KR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 </a:t>
            </a: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대상으로 교육</a:t>
            </a:r>
            <a:r>
              <a:rPr lang="en-US" altLang="ko-KR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상담이 필요하므로 </a:t>
            </a:r>
            <a:endParaRPr lang="en-US" altLang="ko-KR" sz="14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>
              <a:spcBef>
                <a:spcPts val="500"/>
              </a:spcBef>
            </a:pPr>
            <a:r>
              <a:rPr lang="en-US" altLang="ko-KR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 </a:t>
            </a: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반드시 신고해야 함</a:t>
            </a:r>
          </a:p>
        </p:txBody>
      </p:sp>
    </p:spTree>
    <p:extLst>
      <p:ext uri="{BB962C8B-B14F-4D97-AF65-F5344CB8AC3E}">
        <p14:creationId xmlns:p14="http://schemas.microsoft.com/office/powerpoint/2010/main" val="1405571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직사각형 54"/>
          <p:cNvSpPr/>
          <p:nvPr/>
        </p:nvSpPr>
        <p:spPr>
          <a:xfrm>
            <a:off x="0" y="4868410"/>
            <a:ext cx="9144000" cy="193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t="21759" r="23750" b="24458"/>
          <a:stretch/>
        </p:blipFill>
        <p:spPr>
          <a:xfrm>
            <a:off x="209548" y="1547057"/>
            <a:ext cx="8724902" cy="525610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 t="66870" r="8451"/>
          <a:stretch/>
        </p:blipFill>
        <p:spPr>
          <a:xfrm>
            <a:off x="751114" y="4550229"/>
            <a:ext cx="7620000" cy="2265970"/>
          </a:xfrm>
          <a:prstGeom prst="rect">
            <a:avLst/>
          </a:prstGeom>
        </p:spPr>
      </p:pic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2962424" y="667982"/>
            <a:ext cx="3219151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신고 관련 </a:t>
            </a:r>
            <a:r>
              <a:rPr lang="en-US" altLang="ko-KR" sz="2800" b="1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Q &amp; A (2)</a:t>
            </a:r>
            <a:endParaRPr lang="ko-KR" altLang="en-US" sz="2800" b="1">
              <a:ln>
                <a:solidFill>
                  <a:schemeClr val="tx1">
                    <a:alpha val="0"/>
                  </a:schemeClr>
                </a:solidFill>
              </a:ln>
              <a:gradFill>
                <a:gsLst>
                  <a:gs pos="0">
                    <a:srgbClr val="0262C1"/>
                  </a:gs>
                  <a:gs pos="100000">
                    <a:srgbClr val="00A652"/>
                  </a:gs>
                </a:gsLst>
                <a:lin ang="0" scaled="0"/>
              </a:gradFill>
              <a:latin typeface="경기천년제목 Bold" panose="02020803020101020101" pitchFamily="18" charset="-127"/>
              <a:ea typeface="경기천년제목 Bold" panose="020208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04136" y="2686784"/>
            <a:ext cx="3220753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ko-KR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3. </a:t>
            </a:r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신고 후에 아이를 데리고 </a:t>
            </a:r>
            <a:endParaRPr lang="en-US" altLang="ko-KR" sz="2000" b="1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262C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있어야 할까요</a:t>
            </a:r>
            <a:r>
              <a:rPr lang="en-US" altLang="ko-KR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?[</a:t>
            </a:r>
            <a:r>
              <a:rPr lang="ko-KR" altLang="en-US" sz="2000" b="1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입퇴원</a:t>
            </a:r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여부</a:t>
            </a:r>
            <a:r>
              <a:rPr lang="en-US" altLang="ko-KR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]</a:t>
            </a:r>
            <a:endParaRPr lang="ko-KR" altLang="en-US" sz="2000" b="1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262C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092112" y="2686784"/>
            <a:ext cx="2818400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ko-KR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4. </a:t>
            </a:r>
            <a:r>
              <a:rPr lang="ko-KR" altLang="en-US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신고 후에는 </a:t>
            </a:r>
            <a:endParaRPr lang="en-US" altLang="ko-KR" sz="20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9999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어떤 협조가 필요한가요</a:t>
            </a:r>
            <a:r>
              <a:rPr lang="en-US" altLang="ko-KR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3" name="직선 연결선 62"/>
          <p:cNvCxnSpPr/>
          <p:nvPr/>
        </p:nvCxnSpPr>
        <p:spPr>
          <a:xfrm flipV="1">
            <a:off x="2714510" y="1922359"/>
            <a:ext cx="0" cy="539421"/>
          </a:xfrm>
          <a:prstGeom prst="line">
            <a:avLst/>
          </a:prstGeom>
          <a:ln>
            <a:solidFill>
              <a:srgbClr val="0262C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/>
          <p:cNvCxnSpPr/>
          <p:nvPr/>
        </p:nvCxnSpPr>
        <p:spPr>
          <a:xfrm flipH="1" flipV="1">
            <a:off x="6485071" y="1922360"/>
            <a:ext cx="1337" cy="539420"/>
          </a:xfrm>
          <a:prstGeom prst="line">
            <a:avLst/>
          </a:prstGeom>
          <a:ln>
            <a:solidFill>
              <a:srgbClr val="009999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그룹 101"/>
          <p:cNvGrpSpPr/>
          <p:nvPr/>
        </p:nvGrpSpPr>
        <p:grpSpPr>
          <a:xfrm>
            <a:off x="1285496" y="3643716"/>
            <a:ext cx="2195434" cy="841256"/>
            <a:chOff x="912589" y="2294176"/>
            <a:chExt cx="2195434" cy="841256"/>
          </a:xfrm>
        </p:grpSpPr>
        <p:sp>
          <p:nvSpPr>
            <p:cNvPr id="103" name="TextBox 102"/>
            <p:cNvSpPr txBox="1"/>
            <p:nvPr/>
          </p:nvSpPr>
          <p:spPr>
            <a:xfrm>
              <a:off x="1079904" y="2294176"/>
              <a:ext cx="2028119" cy="84125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ko-KR" altLang="en-US" sz="1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아동학대가 애매한 상황 </a:t>
              </a:r>
              <a:r>
                <a:rPr lang="en-US" altLang="ko-KR" sz="14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/>
              </a:r>
              <a:br>
                <a:rPr lang="en-US" altLang="ko-KR" sz="14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</a:br>
              <a:endParaRPr lang="en-US" altLang="ko-KR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>
                <a:spcBef>
                  <a:spcPts val="800"/>
                </a:spcBef>
              </a:pPr>
              <a:r>
                <a:rPr lang="ko-KR" altLang="en-US" sz="1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심각한 위해가 우려된다면</a:t>
              </a:r>
              <a:endParaRPr lang="ko-KR" altLang="en-US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4" name="모서리가 둥근 직사각형 103"/>
            <p:cNvSpPr/>
            <p:nvPr/>
          </p:nvSpPr>
          <p:spPr>
            <a:xfrm>
              <a:off x="912589" y="2428141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05" name="모서리가 둥근 직사각형 104"/>
            <p:cNvSpPr/>
            <p:nvPr/>
          </p:nvSpPr>
          <p:spPr>
            <a:xfrm>
              <a:off x="912589" y="2953544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grpSp>
        <p:nvGrpSpPr>
          <p:cNvPr id="108" name="그룹 107"/>
          <p:cNvGrpSpPr/>
          <p:nvPr/>
        </p:nvGrpSpPr>
        <p:grpSpPr>
          <a:xfrm>
            <a:off x="4934002" y="3643716"/>
            <a:ext cx="2408453" cy="307777"/>
            <a:chOff x="940021" y="2294176"/>
            <a:chExt cx="2408453" cy="307777"/>
          </a:xfrm>
        </p:grpSpPr>
        <p:sp>
          <p:nvSpPr>
            <p:cNvPr id="109" name="TextBox 108"/>
            <p:cNvSpPr txBox="1"/>
            <p:nvPr/>
          </p:nvSpPr>
          <p:spPr>
            <a:xfrm>
              <a:off x="1079904" y="2294176"/>
              <a:ext cx="2268570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ko-KR" altLang="en-US" sz="14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알고 계시는 </a:t>
              </a:r>
              <a:r>
                <a:rPr lang="ko-KR" altLang="en-US" sz="1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모든 정보를 제공</a:t>
              </a:r>
            </a:p>
          </p:txBody>
        </p:sp>
        <p:sp>
          <p:nvSpPr>
            <p:cNvPr id="110" name="모서리가 둥근 직사각형 109"/>
            <p:cNvSpPr/>
            <p:nvPr/>
          </p:nvSpPr>
          <p:spPr>
            <a:xfrm>
              <a:off x="940021" y="2428141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cxnSp>
        <p:nvCxnSpPr>
          <p:cNvPr id="112" name="직선 연결선 111"/>
          <p:cNvCxnSpPr/>
          <p:nvPr/>
        </p:nvCxnSpPr>
        <p:spPr>
          <a:xfrm>
            <a:off x="1162443" y="3504898"/>
            <a:ext cx="31189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>
            <a:off x="5016566" y="3504898"/>
            <a:ext cx="31189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023338" y="3922591"/>
            <a:ext cx="3262432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85725" indent="-8572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증언</a:t>
            </a:r>
            <a:r>
              <a:rPr lang="en-US" altLang="ko-KR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/</a:t>
            </a:r>
            <a:r>
              <a:rPr lang="ko-KR" altLang="en-US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폭로</a:t>
            </a:r>
            <a:r>
              <a:rPr lang="en-US" altLang="ko-KR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가족 관계</a:t>
            </a:r>
            <a:r>
              <a:rPr lang="en-US" altLang="ko-KR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의심되는 가해자 등</a:t>
            </a:r>
          </a:p>
        </p:txBody>
      </p:sp>
      <p:grpSp>
        <p:nvGrpSpPr>
          <p:cNvPr id="34" name="그룹 33"/>
          <p:cNvGrpSpPr/>
          <p:nvPr/>
        </p:nvGrpSpPr>
        <p:grpSpPr>
          <a:xfrm>
            <a:off x="4934002" y="4198127"/>
            <a:ext cx="1566877" cy="307777"/>
            <a:chOff x="940021" y="2294176"/>
            <a:chExt cx="1566877" cy="307777"/>
          </a:xfrm>
        </p:grpSpPr>
        <p:sp>
          <p:nvSpPr>
            <p:cNvPr id="35" name="TextBox 34"/>
            <p:cNvSpPr txBox="1"/>
            <p:nvPr/>
          </p:nvSpPr>
          <p:spPr>
            <a:xfrm>
              <a:off x="1079904" y="2294176"/>
              <a:ext cx="1426994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ko-KR" altLang="en-US" sz="1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피해 아동의 보호 </a:t>
              </a:r>
            </a:p>
          </p:txBody>
        </p:sp>
        <p:sp>
          <p:nvSpPr>
            <p:cNvPr id="36" name="모서리가 둥근 직사각형 35"/>
            <p:cNvSpPr/>
            <p:nvPr/>
          </p:nvSpPr>
          <p:spPr>
            <a:xfrm>
              <a:off x="940021" y="2418235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023338" y="4477002"/>
            <a:ext cx="2701381" cy="80278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85725" indent="-8572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입원</a:t>
            </a:r>
            <a:r>
              <a:rPr lang="en-US" altLang="ko-KR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/</a:t>
            </a: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전원에 협조 요망</a:t>
            </a:r>
          </a:p>
          <a:p>
            <a:pPr marL="85725" indent="-8572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가족</a:t>
            </a:r>
            <a:r>
              <a:rPr lang="en-US" altLang="ko-KR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/</a:t>
            </a: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 지원 </a:t>
            </a:r>
            <a:r>
              <a:rPr lang="en-US" altLang="ko-KR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:</a:t>
            </a:r>
            <a:br>
              <a:rPr lang="en-US" altLang="ko-KR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</a:br>
            <a:r>
              <a:rPr lang="en-US" altLang="ko-KR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병원비</a:t>
            </a:r>
            <a:r>
              <a:rPr lang="en-US" altLang="ko-KR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간병인 지원 등 협의 가능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80790" y="4477002"/>
            <a:ext cx="2555508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85725" indent="-8572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기관 담당자 방문까지 체류 권유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59415" y="3901524"/>
            <a:ext cx="2916183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85725" indent="-8572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통상 진료 수행 </a:t>
            </a:r>
            <a:r>
              <a:rPr lang="en-US" altLang="ko-KR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(</a:t>
            </a:r>
            <a:r>
              <a:rPr lang="ko-KR" altLang="en-US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퇴원 후도 신고가능</a:t>
            </a:r>
            <a:r>
              <a:rPr lang="en-US" altLang="ko-KR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30" name="그룹 29"/>
          <p:cNvGrpSpPr/>
          <p:nvPr/>
        </p:nvGrpSpPr>
        <p:grpSpPr>
          <a:xfrm>
            <a:off x="4934002" y="5212056"/>
            <a:ext cx="2621653" cy="307777"/>
            <a:chOff x="940021" y="2294176"/>
            <a:chExt cx="2621653" cy="307777"/>
          </a:xfrm>
        </p:grpSpPr>
        <p:sp>
          <p:nvSpPr>
            <p:cNvPr id="38" name="TextBox 37"/>
            <p:cNvSpPr txBox="1"/>
            <p:nvPr/>
          </p:nvSpPr>
          <p:spPr>
            <a:xfrm>
              <a:off x="1079904" y="2294176"/>
              <a:ext cx="2481770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소견서</a:t>
              </a:r>
              <a: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진술서 작성 가능성 있음</a:t>
              </a:r>
            </a:p>
          </p:txBody>
        </p:sp>
        <p:sp>
          <p:nvSpPr>
            <p:cNvPr id="39" name="모서리가 둥근 직사각형 38"/>
            <p:cNvSpPr/>
            <p:nvPr/>
          </p:nvSpPr>
          <p:spPr>
            <a:xfrm>
              <a:off x="940021" y="2418235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023338" y="5490931"/>
            <a:ext cx="3236784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85725" indent="-8572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필요 시 전문의나 상급자와 협의하여 진행</a:t>
            </a:r>
          </a:p>
        </p:txBody>
      </p:sp>
    </p:spTree>
    <p:extLst>
      <p:ext uri="{BB962C8B-B14F-4D97-AF65-F5344CB8AC3E}">
        <p14:creationId xmlns:p14="http://schemas.microsoft.com/office/powerpoint/2010/main" val="314627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직사각형 54"/>
          <p:cNvSpPr/>
          <p:nvPr/>
        </p:nvSpPr>
        <p:spPr>
          <a:xfrm>
            <a:off x="0" y="4868410"/>
            <a:ext cx="9144000" cy="193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t="21759" r="23750" b="24458"/>
          <a:stretch/>
        </p:blipFill>
        <p:spPr>
          <a:xfrm>
            <a:off x="209548" y="1547057"/>
            <a:ext cx="8724902" cy="5256106"/>
          </a:xfrm>
          <a:prstGeom prst="rect">
            <a:avLst/>
          </a:prstGeom>
        </p:spPr>
      </p:pic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2962424" y="667982"/>
            <a:ext cx="3219151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신고 관련 </a:t>
            </a:r>
            <a:r>
              <a:rPr lang="en-US" altLang="ko-KR" sz="2800" b="1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Q &amp; A (3)</a:t>
            </a:r>
            <a:endParaRPr lang="ko-KR" altLang="en-US" sz="2800" b="1">
              <a:ln>
                <a:solidFill>
                  <a:schemeClr val="tx1">
                    <a:alpha val="0"/>
                  </a:schemeClr>
                </a:solidFill>
              </a:ln>
              <a:gradFill>
                <a:gsLst>
                  <a:gs pos="0">
                    <a:srgbClr val="0262C1"/>
                  </a:gs>
                  <a:gs pos="100000">
                    <a:srgbClr val="00A652"/>
                  </a:gs>
                </a:gsLst>
                <a:lin ang="0" scaled="0"/>
              </a:gradFill>
              <a:latin typeface="경기천년제목 Bold" panose="02020803020101020101" pitchFamily="18" charset="-127"/>
              <a:ea typeface="경기천년제목 Bold" panose="020208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391073" y="2686784"/>
            <a:ext cx="2646878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ko-KR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5. </a:t>
            </a:r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학대행위자가 무조건 </a:t>
            </a:r>
            <a:endParaRPr lang="en-US" altLang="ko-KR" sz="2000" b="1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262C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처벌을 받나요</a:t>
            </a:r>
            <a:r>
              <a:rPr lang="en-US" altLang="ko-KR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919789" y="2686784"/>
            <a:ext cx="3163045" cy="101566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ko-KR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6. </a:t>
            </a:r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 신고사례에 대해 </a:t>
            </a:r>
            <a:endParaRPr lang="en-US" altLang="ko-KR" sz="2000" b="1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9999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언론인터뷰 요청이 오면 </a:t>
            </a:r>
            <a:endParaRPr lang="en-US" altLang="ko-KR" sz="2000" b="1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9999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응해도 되나요</a:t>
            </a:r>
            <a:r>
              <a:rPr lang="en-US" altLang="ko-KR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3" name="직선 연결선 62"/>
          <p:cNvCxnSpPr/>
          <p:nvPr/>
        </p:nvCxnSpPr>
        <p:spPr>
          <a:xfrm flipV="1">
            <a:off x="2714510" y="1922359"/>
            <a:ext cx="0" cy="539421"/>
          </a:xfrm>
          <a:prstGeom prst="line">
            <a:avLst/>
          </a:prstGeom>
          <a:ln>
            <a:solidFill>
              <a:srgbClr val="0262C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/>
          <p:cNvCxnSpPr/>
          <p:nvPr/>
        </p:nvCxnSpPr>
        <p:spPr>
          <a:xfrm flipH="1" flipV="1">
            <a:off x="6485071" y="1922360"/>
            <a:ext cx="1337" cy="539420"/>
          </a:xfrm>
          <a:prstGeom prst="line">
            <a:avLst/>
          </a:prstGeom>
          <a:ln>
            <a:solidFill>
              <a:srgbClr val="009999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그룹 101"/>
          <p:cNvGrpSpPr/>
          <p:nvPr/>
        </p:nvGrpSpPr>
        <p:grpSpPr>
          <a:xfrm>
            <a:off x="1285496" y="3936515"/>
            <a:ext cx="2796561" cy="1272143"/>
            <a:chOff x="912589" y="2294176"/>
            <a:chExt cx="2796561" cy="1272143"/>
          </a:xfrm>
        </p:grpSpPr>
        <p:sp>
          <p:nvSpPr>
            <p:cNvPr id="103" name="TextBox 102"/>
            <p:cNvSpPr txBox="1"/>
            <p:nvPr/>
          </p:nvSpPr>
          <p:spPr>
            <a:xfrm>
              <a:off x="1079904" y="2294176"/>
              <a:ext cx="2629246" cy="127214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정도나 법률 위반 정도</a:t>
              </a:r>
              <a:r>
                <a:rPr lang="ko-KR" altLang="en-US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에 따라</a:t>
              </a:r>
              <a:r>
                <a:rPr lang="en-US" altLang="ko-KR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/>
              </a:r>
              <a:br>
                <a:rPr lang="en-US" altLang="ko-KR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</a:br>
              <a:r>
                <a: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아동학대</a:t>
              </a:r>
              <a: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처벌대상이 </a:t>
              </a:r>
              <a:r>
                <a:rPr lang="ko-KR" altLang="en-US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될 수도</a:t>
              </a:r>
              <a: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,</a:t>
              </a:r>
              <a:b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</a:br>
              <a:r>
                <a: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상담</a:t>
              </a:r>
              <a: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교육 대상이 </a:t>
              </a:r>
              <a:r>
                <a:rPr lang="ko-KR" altLang="en-US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될 수도 있음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아동학대범죄 중 일부만</a:t>
              </a:r>
              <a:r>
                <a:rPr lang="en-US" altLang="ko-KR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처벌대상</a:t>
              </a:r>
              <a:r>
                <a:rPr lang="en-US" altLang="ko-KR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/</a:t>
              </a:r>
              <a:br>
                <a:rPr lang="en-US" altLang="ko-KR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</a:br>
              <a:r>
                <a:rPr lang="ko-KR" altLang="en-US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범법자가 됨</a:t>
              </a:r>
            </a:p>
          </p:txBody>
        </p:sp>
        <p:sp>
          <p:nvSpPr>
            <p:cNvPr id="104" name="모서리가 둥근 직사각형 103"/>
            <p:cNvSpPr/>
            <p:nvPr/>
          </p:nvSpPr>
          <p:spPr>
            <a:xfrm>
              <a:off x="912589" y="2428141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05" name="모서리가 둥근 직사각형 104"/>
            <p:cNvSpPr/>
            <p:nvPr/>
          </p:nvSpPr>
          <p:spPr>
            <a:xfrm>
              <a:off x="912589" y="3161073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grpSp>
        <p:nvGrpSpPr>
          <p:cNvPr id="108" name="그룹 107"/>
          <p:cNvGrpSpPr/>
          <p:nvPr/>
        </p:nvGrpSpPr>
        <p:grpSpPr>
          <a:xfrm>
            <a:off x="4934002" y="3936515"/>
            <a:ext cx="3089729" cy="523220"/>
            <a:chOff x="940021" y="2294176"/>
            <a:chExt cx="3089729" cy="523220"/>
          </a:xfrm>
        </p:grpSpPr>
        <p:sp>
          <p:nvSpPr>
            <p:cNvPr id="109" name="TextBox 108"/>
            <p:cNvSpPr txBox="1"/>
            <p:nvPr/>
          </p:nvSpPr>
          <p:spPr>
            <a:xfrm>
              <a:off x="1079904" y="2294176"/>
              <a:ext cx="2949846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ko-KR" altLang="en-US" sz="1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피해아동 개인정보 및 신고인의 신분을 </a:t>
              </a:r>
              <a:r>
                <a:rPr lang="en-US" altLang="ko-KR" sz="1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/>
              </a:r>
              <a:br>
                <a:rPr lang="en-US" altLang="ko-KR" sz="1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</a:br>
              <a:r>
                <a:rPr lang="ko-KR" altLang="en-US" sz="1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알 수 있는 내용 보도는 위법</a:t>
              </a:r>
            </a:p>
          </p:txBody>
        </p:sp>
        <p:sp>
          <p:nvSpPr>
            <p:cNvPr id="110" name="모서리가 둥근 직사각형 109"/>
            <p:cNvSpPr/>
            <p:nvPr/>
          </p:nvSpPr>
          <p:spPr>
            <a:xfrm>
              <a:off x="940021" y="2428141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cxnSp>
        <p:nvCxnSpPr>
          <p:cNvPr id="112" name="직선 연결선 111"/>
          <p:cNvCxnSpPr/>
          <p:nvPr/>
        </p:nvCxnSpPr>
        <p:spPr>
          <a:xfrm>
            <a:off x="1162443" y="3797697"/>
            <a:ext cx="31189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>
            <a:off x="5016566" y="3797697"/>
            <a:ext cx="311892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962378" y="4550121"/>
            <a:ext cx="3116559" cy="86690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85725" indent="-8572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예</a:t>
            </a:r>
            <a:r>
              <a:rPr lang="en-US" altLang="ko-KR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) </a:t>
            </a:r>
            <a:r>
              <a:rPr lang="ko-KR" altLang="en-US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인터뷰에서 의사로서 인지한 정보를 </a:t>
            </a:r>
          </a:p>
          <a:p>
            <a:pPr>
              <a:spcBef>
                <a:spcPts val="500"/>
              </a:spcBef>
            </a:pPr>
            <a:r>
              <a:rPr lang="ko-KR" altLang="en-US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         이야기 하는 것 </a:t>
            </a:r>
          </a:p>
          <a:p>
            <a:pPr>
              <a:spcBef>
                <a:spcPts val="500"/>
              </a:spcBef>
            </a:pPr>
            <a:r>
              <a:rPr lang="en-US" altLang="ko-KR" sz="14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        </a:t>
            </a:r>
            <a:r>
              <a:rPr lang="en-US" altLang="ko-KR" sz="12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[</a:t>
            </a:r>
            <a:r>
              <a:rPr lang="ko-KR" altLang="en-US" sz="12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아동학대처벌법 제 </a:t>
            </a:r>
            <a:r>
              <a:rPr lang="en-US" altLang="ko-KR" sz="12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10</a:t>
            </a:r>
            <a:r>
              <a:rPr lang="ko-KR" altLang="en-US" sz="12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조 </a:t>
            </a:r>
            <a:r>
              <a:rPr lang="en-US" altLang="ko-KR" sz="12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3</a:t>
            </a:r>
            <a:r>
              <a:rPr lang="ko-KR" altLang="en-US" sz="12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항</a:t>
            </a:r>
            <a:r>
              <a:rPr lang="en-US" altLang="ko-KR" sz="12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제 </a:t>
            </a:r>
            <a:r>
              <a:rPr lang="en-US" altLang="ko-KR" sz="12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35</a:t>
            </a:r>
            <a:r>
              <a:rPr lang="ko-KR" altLang="en-US" sz="12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조</a:t>
            </a:r>
            <a:r>
              <a:rPr lang="en-US" altLang="ko-KR" sz="12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]</a:t>
            </a:r>
          </a:p>
        </p:txBody>
      </p:sp>
      <p:grpSp>
        <p:nvGrpSpPr>
          <p:cNvPr id="34" name="그룹 33"/>
          <p:cNvGrpSpPr/>
          <p:nvPr/>
        </p:nvGrpSpPr>
        <p:grpSpPr>
          <a:xfrm>
            <a:off x="4934002" y="5549688"/>
            <a:ext cx="2713023" cy="943848"/>
            <a:chOff x="940021" y="2294176"/>
            <a:chExt cx="2713023" cy="943848"/>
          </a:xfrm>
        </p:grpSpPr>
        <p:sp>
          <p:nvSpPr>
            <p:cNvPr id="35" name="TextBox 34"/>
            <p:cNvSpPr txBox="1"/>
            <p:nvPr/>
          </p:nvSpPr>
          <p:spPr>
            <a:xfrm>
              <a:off x="1079904" y="2294176"/>
              <a:ext cx="2573140" cy="94384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언론보도로 </a:t>
              </a:r>
              <a:r>
                <a:rPr lang="ko-KR" altLang="en-US" sz="1400" b="1" dirty="0" err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신고자와</a:t>
              </a:r>
              <a: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피해자 </a:t>
              </a:r>
              <a: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2</a:t>
              </a:r>
              <a:r>
                <a: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차 피해 가능성 있으므로 </a:t>
              </a:r>
              <a:endParaRPr lang="en-US" altLang="ko-KR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>
                <a:spcBef>
                  <a:spcPts val="800"/>
                </a:spcBef>
              </a:pPr>
              <a:r>
                <a: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인터뷰 실시는 신중하게 결정</a:t>
              </a:r>
            </a:p>
          </p:txBody>
        </p:sp>
        <p:sp>
          <p:nvSpPr>
            <p:cNvPr id="36" name="모서리가 둥근 직사각형 35"/>
            <p:cNvSpPr/>
            <p:nvPr/>
          </p:nvSpPr>
          <p:spPr>
            <a:xfrm>
              <a:off x="940021" y="2418235"/>
              <a:ext cx="140416" cy="36000"/>
            </a:xfrm>
            <a:prstGeom prst="roundRect">
              <a:avLst>
                <a:gd name="adj" fmla="val 50000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5" t="66870" r="8451"/>
          <a:stretch/>
        </p:blipFill>
        <p:spPr>
          <a:xfrm>
            <a:off x="849084" y="4522401"/>
            <a:ext cx="3768635" cy="229379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822"/>
          <a:stretch/>
        </p:blipFill>
        <p:spPr>
          <a:xfrm>
            <a:off x="1911428" y="5612490"/>
            <a:ext cx="1401230" cy="119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0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61" y="653045"/>
            <a:ext cx="5385827" cy="6131064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4271183" y="1802365"/>
            <a:ext cx="4035392" cy="797117"/>
            <a:chOff x="4204251" y="1867923"/>
            <a:chExt cx="4035392" cy="797117"/>
          </a:xfrm>
        </p:grpSpPr>
        <p:sp>
          <p:nvSpPr>
            <p:cNvPr id="5" name="TextBox 4"/>
            <p:cNvSpPr txBox="1"/>
            <p:nvPr/>
          </p:nvSpPr>
          <p:spPr>
            <a:xfrm>
              <a:off x="4614933" y="1957154"/>
              <a:ext cx="3624710" cy="70788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20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아동학대 </a:t>
              </a:r>
              <a:r>
                <a:rPr lang="en-US" altLang="ko-KR" sz="20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:</a:t>
              </a:r>
            </a:p>
            <a:p>
              <a:r>
                <a:rPr lang="ko-KR" altLang="en-US" sz="20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흔하고 매우 심각한 후유증을 남김</a:t>
              </a: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251" y="1867923"/>
              <a:ext cx="370043" cy="479899"/>
            </a:xfrm>
            <a:prstGeom prst="rect">
              <a:avLst/>
            </a:prstGeom>
          </p:spPr>
        </p:pic>
      </p:grpSp>
      <p:grpSp>
        <p:nvGrpSpPr>
          <p:cNvPr id="7" name="그룹 6"/>
          <p:cNvGrpSpPr/>
          <p:nvPr/>
        </p:nvGrpSpPr>
        <p:grpSpPr>
          <a:xfrm>
            <a:off x="4271183" y="2892305"/>
            <a:ext cx="4309506" cy="1551170"/>
            <a:chOff x="4204251" y="1867923"/>
            <a:chExt cx="4309506" cy="1551170"/>
          </a:xfrm>
        </p:grpSpPr>
        <p:sp>
          <p:nvSpPr>
            <p:cNvPr id="8" name="TextBox 7"/>
            <p:cNvSpPr txBox="1"/>
            <p:nvPr/>
          </p:nvSpPr>
          <p:spPr>
            <a:xfrm>
              <a:off x="4614933" y="1957154"/>
              <a:ext cx="3898824" cy="146193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2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의료인의 신고 의무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112</a:t>
              </a:r>
              <a:r>
                <a:rPr lang="ko-KR" altLang="en-US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로 신고</a:t>
              </a:r>
              <a:r>
                <a:rPr lang="en-US" altLang="ko-KR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아동학대 전담공무원과 연결됨</a:t>
              </a:r>
            </a:p>
            <a:p>
              <a:r>
                <a:rPr lang="ko-KR" altLang="en-US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    </a:t>
              </a:r>
              <a:r>
                <a:rPr lang="en-US" altLang="ko-KR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- </a:t>
              </a:r>
              <a:r>
                <a:rPr lang="ko-KR" altLang="en-US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알고 계시는 모든 정보를 제공</a:t>
              </a:r>
              <a:endParaRPr lang="ko-KR" altLang="en-US" sz="16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 marL="180975" indent="-180975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이후 아동보호전문기관에서 개입</a:t>
              </a:r>
              <a:r>
                <a:rPr lang="en-US" altLang="ko-KR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사례관리</a:t>
              </a:r>
              <a:r>
                <a:rPr lang="en-US" altLang="ko-KR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)</a:t>
              </a:r>
            </a:p>
            <a:p>
              <a:pPr marL="180975" indent="-180975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신고자의 신분은 철저하게 보호됨</a:t>
              </a:r>
            </a:p>
          </p:txBody>
        </p:sp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251" y="1867923"/>
              <a:ext cx="370043" cy="479899"/>
            </a:xfrm>
            <a:prstGeom prst="rect">
              <a:avLst/>
            </a:prstGeom>
          </p:spPr>
        </p:pic>
      </p:grpSp>
      <p:grpSp>
        <p:nvGrpSpPr>
          <p:cNvPr id="10" name="그룹 9"/>
          <p:cNvGrpSpPr/>
          <p:nvPr/>
        </p:nvGrpSpPr>
        <p:grpSpPr>
          <a:xfrm>
            <a:off x="4271183" y="4565357"/>
            <a:ext cx="3705174" cy="735562"/>
            <a:chOff x="4204251" y="2020148"/>
            <a:chExt cx="3705174" cy="735562"/>
          </a:xfrm>
        </p:grpSpPr>
        <p:sp>
          <p:nvSpPr>
            <p:cNvPr id="11" name="TextBox 10"/>
            <p:cNvSpPr txBox="1"/>
            <p:nvPr/>
          </p:nvSpPr>
          <p:spPr>
            <a:xfrm>
              <a:off x="4614933" y="2109379"/>
              <a:ext cx="3294492" cy="64633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20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신고 요령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ko-KR" altLang="en-US" sz="16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아이를 만날 수 있는 곳 </a:t>
              </a:r>
              <a:r>
                <a:rPr lang="en-US" altLang="ko-KR" sz="16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+ </a:t>
              </a:r>
              <a:r>
                <a:rPr lang="ko-KR" altLang="en-US" sz="16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인적 정보</a:t>
              </a:r>
            </a:p>
          </p:txBody>
        </p:sp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251" y="2020148"/>
              <a:ext cx="370043" cy="479899"/>
            </a:xfrm>
            <a:prstGeom prst="rect">
              <a:avLst/>
            </a:prstGeom>
          </p:spPr>
        </p:pic>
      </p:grpSp>
      <p:grpSp>
        <p:nvGrpSpPr>
          <p:cNvPr id="13" name="그룹 12"/>
          <p:cNvGrpSpPr/>
          <p:nvPr/>
        </p:nvGrpSpPr>
        <p:grpSpPr>
          <a:xfrm>
            <a:off x="4271183" y="5441517"/>
            <a:ext cx="3690747" cy="1104894"/>
            <a:chOff x="4204251" y="1867923"/>
            <a:chExt cx="3690747" cy="1104894"/>
          </a:xfrm>
        </p:grpSpPr>
        <p:sp>
          <p:nvSpPr>
            <p:cNvPr id="14" name="TextBox 13"/>
            <p:cNvSpPr txBox="1"/>
            <p:nvPr/>
          </p:nvSpPr>
          <p:spPr>
            <a:xfrm>
              <a:off x="4614933" y="1957154"/>
              <a:ext cx="3280065" cy="101566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2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신고 후에도</a:t>
              </a:r>
              <a:endParaRPr lang="en-US" altLang="ko-KR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r>
                <a:rPr lang="ko-KR" altLang="en-US" sz="2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아동학대전담공무원</a:t>
              </a:r>
              <a:r>
                <a:rPr lang="en-US" altLang="ko-KR" sz="2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, </a:t>
              </a:r>
            </a:p>
            <a:p>
              <a:r>
                <a:rPr lang="ko-KR" altLang="en-US" sz="2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아동보호전문기관과 협력 요망</a:t>
              </a:r>
            </a:p>
          </p:txBody>
        </p:sp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251" y="1867923"/>
              <a:ext cx="370043" cy="47989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642093" y="1796461"/>
            <a:ext cx="2133918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ko-KR" altLang="en-US" sz="4000" b="1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나눔명조" panose="02020603020101020101" pitchFamily="18" charset="-127"/>
                <a:ea typeface="나눔명조" panose="02020603020101020101" pitchFamily="18" charset="-127"/>
                <a:cs typeface="Arial" panose="020B0604020202020204" pitchFamily="34" charset="0"/>
              </a:rPr>
              <a:t>요약내용</a:t>
            </a:r>
          </a:p>
        </p:txBody>
      </p:sp>
    </p:spTree>
    <p:extLst>
      <p:ext uri="{BB962C8B-B14F-4D97-AF65-F5344CB8AC3E}">
        <p14:creationId xmlns:p14="http://schemas.microsoft.com/office/powerpoint/2010/main" val="4245190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683122" y="2659466"/>
            <a:ext cx="3959738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66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감사합니다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91" y="6130824"/>
            <a:ext cx="1289773" cy="42992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379" y="6171457"/>
            <a:ext cx="1115451" cy="36198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764" y="6153915"/>
            <a:ext cx="1444264" cy="4168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543" y="6153967"/>
            <a:ext cx="1209675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45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6264943" y="3217985"/>
            <a:ext cx="2879057" cy="721589"/>
          </a:xfrm>
          <a:prstGeom prst="rect">
            <a:avLst/>
          </a:prstGeom>
          <a:solidFill>
            <a:srgbClr val="0262C1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756439" y="667982"/>
            <a:ext cx="363112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아동의 권리에 대한 각성</a:t>
            </a:r>
          </a:p>
        </p:txBody>
      </p:sp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4"/>
          <a:stretch/>
        </p:blipFill>
        <p:spPr>
          <a:xfrm>
            <a:off x="551428" y="1694927"/>
            <a:ext cx="4360984" cy="31923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13709" y="3255614"/>
            <a:ext cx="167225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b="1">
                <a:ln>
                  <a:solidFill>
                    <a:schemeClr val="tx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유럽 계몽사상의</a:t>
            </a:r>
            <a:endParaRPr lang="en-US" altLang="ko-KR" b="1">
              <a:ln>
                <a:solidFill>
                  <a:schemeClr val="tx1"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ko-KR" altLang="en-US" b="1">
                <a:ln>
                  <a:solidFill>
                    <a:schemeClr val="tx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확산과 더불어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1102206" y="5213350"/>
            <a:ext cx="6939588" cy="1514947"/>
            <a:chOff x="962694" y="5257311"/>
            <a:chExt cx="6939588" cy="1514947"/>
          </a:xfrm>
        </p:grpSpPr>
        <p:sp>
          <p:nvSpPr>
            <p:cNvPr id="22" name="TextBox 21"/>
            <p:cNvSpPr txBox="1"/>
            <p:nvPr/>
          </p:nvSpPr>
          <p:spPr>
            <a:xfrm>
              <a:off x="962694" y="5257311"/>
              <a:ext cx="2241318" cy="7386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206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아동의 권리에 대한</a:t>
              </a:r>
              <a:endParaRPr lang="en-US" altLang="ko-KR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206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 algn="r"/>
              <a:r>
                <a:rPr lang="ko-KR" altLang="en-US" sz="2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206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관심과 각성 촉구</a:t>
              </a:r>
            </a:p>
          </p:txBody>
        </p:sp>
        <p:cxnSp>
          <p:nvCxnSpPr>
            <p:cNvPr id="7" name="직선 연결선 6"/>
            <p:cNvCxnSpPr/>
            <p:nvPr/>
          </p:nvCxnSpPr>
          <p:spPr>
            <a:xfrm>
              <a:off x="3279531" y="5342007"/>
              <a:ext cx="0" cy="1156616"/>
            </a:xfrm>
            <a:prstGeom prst="line">
              <a:avLst/>
            </a:prstGeom>
            <a:ln>
              <a:solidFill>
                <a:srgbClr val="0262C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그룹 7"/>
            <p:cNvGrpSpPr/>
            <p:nvPr/>
          </p:nvGrpSpPr>
          <p:grpSpPr>
            <a:xfrm>
              <a:off x="3549607" y="5259023"/>
              <a:ext cx="4352675" cy="1513235"/>
              <a:chOff x="3611153" y="5188684"/>
              <a:chExt cx="4352675" cy="1513235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3771655" y="5188684"/>
                <a:ext cx="4192173" cy="151323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국제연맹 ‘아동의 권리에 대한 제네바 선언’ </a:t>
                </a:r>
                <a:r>
                  <a:rPr lang="en-US" altLang="ko-KR" sz="12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(1924)</a:t>
                </a:r>
              </a:p>
              <a:p>
                <a:pPr>
                  <a:spcBef>
                    <a:spcPts val="500"/>
                  </a:spcBef>
                </a:pPr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국제연맹 ‘아동권리헌장</a:t>
                </a:r>
                <a:r>
                  <a:rPr lang="en-US" altLang="ko-KR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’</a:t>
                </a:r>
                <a:r>
                  <a:rPr lang="ko-KR" altLang="en-US" sz="1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 개정 선언 </a:t>
                </a:r>
                <a:r>
                  <a:rPr lang="en-US" altLang="ko-KR" sz="12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(1949)</a:t>
                </a:r>
              </a:p>
              <a:p>
                <a:pPr>
                  <a:spcBef>
                    <a:spcPts val="500"/>
                  </a:spcBef>
                </a:pPr>
                <a:r>
                  <a:rPr lang="ko-KR" altLang="en-US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FF5C0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유엔 아동 권리협약 </a:t>
                </a:r>
                <a:r>
                  <a:rPr lang="en-US" altLang="ko-KR" sz="12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(1989) </a:t>
                </a:r>
              </a:p>
              <a:p>
                <a:r>
                  <a:rPr lang="en-US" altLang="ko-KR" sz="12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(UN Conventions on the Rights of the Child: CRC)</a:t>
                </a:r>
              </a:p>
              <a:p>
                <a:pPr marL="171450" indent="-171450">
                  <a:buFontTx/>
                  <a:buChar char="-"/>
                </a:pPr>
                <a:r>
                  <a:rPr lang="ko-KR" altLang="en-US" sz="12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국제적 수준의 아동 권리 선언</a:t>
                </a:r>
                <a:endParaRPr lang="en-US" altLang="ko-KR" sz="12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pPr marL="171450" indent="-171450">
                  <a:buFontTx/>
                  <a:buChar char="-"/>
                </a:pPr>
                <a:r>
                  <a:rPr lang="ko-KR" altLang="en-US" sz="12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아동이 권리의 주체로 인식되기 시작</a:t>
                </a:r>
              </a:p>
            </p:txBody>
          </p:sp>
          <p:sp>
            <p:nvSpPr>
              <p:cNvPr id="29" name="모서리가 둥근 직사각형 28"/>
              <p:cNvSpPr/>
              <p:nvPr/>
            </p:nvSpPr>
            <p:spPr>
              <a:xfrm>
                <a:off x="3611153" y="5324982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모서리가 둥근 직사각형 35"/>
              <p:cNvSpPr/>
              <p:nvPr/>
            </p:nvSpPr>
            <p:spPr>
              <a:xfrm>
                <a:off x="3611153" y="5633687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모서리가 둥근 직사각형 36"/>
              <p:cNvSpPr/>
              <p:nvPr/>
            </p:nvSpPr>
            <p:spPr>
              <a:xfrm>
                <a:off x="3611153" y="5942391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3" y="4883020"/>
            <a:ext cx="8739554" cy="12962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270271" y="4085240"/>
            <a:ext cx="304442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장 자크 루소의 교육 소설 ‘에밀’</a:t>
            </a:r>
            <a:endParaRPr lang="en-US" altLang="ko-KR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en-US" altLang="ko-KR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: “</a:t>
            </a:r>
            <a:r>
              <a:rPr lang="ko-KR" altLang="en-US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아동의 발견”</a:t>
            </a: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56" b="88442"/>
          <a:stretch/>
        </p:blipFill>
        <p:spPr>
          <a:xfrm rot="20633822">
            <a:off x="7048143" y="2545872"/>
            <a:ext cx="634261" cy="412967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5344686" y="2290076"/>
            <a:ext cx="1267175" cy="1694799"/>
            <a:chOff x="5344686" y="2290076"/>
            <a:chExt cx="1267175" cy="1694799"/>
          </a:xfrm>
        </p:grpSpPr>
        <p:pic>
          <p:nvPicPr>
            <p:cNvPr id="44" name="그림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79344">
              <a:off x="5584914" y="2290076"/>
              <a:ext cx="1026947" cy="16194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Picture 4" descr="C:\Users\JC\Pictures\그림자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6780" y="3199542"/>
              <a:ext cx="1042438" cy="785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4686" y="2290076"/>
              <a:ext cx="1026947" cy="16194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91370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4413"/>
            <a:ext cx="9144000" cy="218358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02" y="-64655"/>
            <a:ext cx="4933198" cy="4315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7490" y="667982"/>
            <a:ext cx="2509020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우리나라의 경우</a:t>
            </a:r>
          </a:p>
        </p:txBody>
      </p:sp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244704" y="3419519"/>
            <a:ext cx="78098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A65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1989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72690" y="3835016"/>
            <a:ext cx="1415772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한국아동학대</a:t>
            </a:r>
            <a:endParaRPr lang="en-US" altLang="ko-KR" b="1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예방협회</a:t>
            </a:r>
            <a:endParaRPr lang="en-US" altLang="ko-KR" b="1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45058" y="1811610"/>
            <a:ext cx="2482090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ko-KR" altLang="en-US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아동학대의 정의</a:t>
            </a:r>
            <a:r>
              <a:rPr lang="en-US" altLang="ko-KR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유형 명시 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ko-KR" altLang="en-US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아동보호전문기관 설치의</a:t>
            </a:r>
            <a:r>
              <a:rPr lang="en-US" altLang="ko-KR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법적 근거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73828" y="4955471"/>
            <a:ext cx="220637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ko-KR" altLang="en-US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아동학대 대응 가이드라인 출간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ko-KR" altLang="en-US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병원의 ‘</a:t>
            </a:r>
            <a:r>
              <a:rPr lang="ko-KR" altLang="en-US" sz="12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학대아동보호팀</a:t>
            </a:r>
            <a:r>
              <a:rPr lang="ko-KR" altLang="en-US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‘ 출범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431603" y="2673996"/>
            <a:ext cx="419020" cy="419020"/>
            <a:chOff x="2225388" y="398863"/>
            <a:chExt cx="419020" cy="419020"/>
          </a:xfrm>
        </p:grpSpPr>
        <p:sp>
          <p:nvSpPr>
            <p:cNvPr id="8" name="눈물 방울 7"/>
            <p:cNvSpPr/>
            <p:nvPr/>
          </p:nvSpPr>
          <p:spPr>
            <a:xfrm rot="8100000">
              <a:off x="2225388" y="398863"/>
              <a:ext cx="419020" cy="419020"/>
            </a:xfrm>
            <a:prstGeom prst="teardrop">
              <a:avLst>
                <a:gd name="adj" fmla="val 138577"/>
              </a:avLst>
            </a:prstGeom>
            <a:pattFill prst="dkDnDiag">
              <a:fgClr>
                <a:srgbClr val="00A652"/>
              </a:fgClr>
              <a:bgClr>
                <a:srgbClr val="00B05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타원 8"/>
            <p:cNvSpPr/>
            <p:nvPr/>
          </p:nvSpPr>
          <p:spPr>
            <a:xfrm>
              <a:off x="2276637" y="450112"/>
              <a:ext cx="316523" cy="3165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1668074" y="2673651"/>
            <a:ext cx="419020" cy="419020"/>
            <a:chOff x="2225388" y="398863"/>
            <a:chExt cx="419020" cy="419020"/>
          </a:xfrm>
        </p:grpSpPr>
        <p:sp>
          <p:nvSpPr>
            <p:cNvPr id="36" name="눈물 방울 35"/>
            <p:cNvSpPr/>
            <p:nvPr/>
          </p:nvSpPr>
          <p:spPr>
            <a:xfrm rot="8100000">
              <a:off x="2225388" y="398863"/>
              <a:ext cx="419020" cy="419020"/>
            </a:xfrm>
            <a:prstGeom prst="teardrop">
              <a:avLst>
                <a:gd name="adj" fmla="val 138577"/>
              </a:avLst>
            </a:prstGeom>
            <a:solidFill>
              <a:srgbClr val="FF5C0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타원 36"/>
            <p:cNvSpPr/>
            <p:nvPr/>
          </p:nvSpPr>
          <p:spPr>
            <a:xfrm>
              <a:off x="2276637" y="450112"/>
              <a:ext cx="316523" cy="3165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2969693" y="2684173"/>
            <a:ext cx="419020" cy="419020"/>
            <a:chOff x="2225388" y="398863"/>
            <a:chExt cx="419020" cy="419020"/>
          </a:xfrm>
        </p:grpSpPr>
        <p:sp>
          <p:nvSpPr>
            <p:cNvPr id="39" name="눈물 방울 38"/>
            <p:cNvSpPr/>
            <p:nvPr/>
          </p:nvSpPr>
          <p:spPr>
            <a:xfrm rot="8100000">
              <a:off x="2225388" y="398863"/>
              <a:ext cx="419020" cy="419020"/>
            </a:xfrm>
            <a:prstGeom prst="teardrop">
              <a:avLst>
                <a:gd name="adj" fmla="val 138577"/>
              </a:avLst>
            </a:prstGeom>
            <a:pattFill prst="dkDnDiag">
              <a:fgClr>
                <a:srgbClr val="0262C1"/>
              </a:fgClr>
              <a:bgClr>
                <a:srgbClr val="0070C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/>
            <p:cNvSpPr/>
            <p:nvPr/>
          </p:nvSpPr>
          <p:spPr>
            <a:xfrm>
              <a:off x="2276637" y="450112"/>
              <a:ext cx="316523" cy="3165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4" name="직선 연결선 3"/>
          <p:cNvCxnSpPr/>
          <p:nvPr/>
        </p:nvCxnSpPr>
        <p:spPr>
          <a:xfrm>
            <a:off x="0" y="3295760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그룹 34"/>
          <p:cNvGrpSpPr/>
          <p:nvPr/>
        </p:nvGrpSpPr>
        <p:grpSpPr>
          <a:xfrm>
            <a:off x="4060231" y="2687890"/>
            <a:ext cx="419020" cy="419020"/>
            <a:chOff x="2225388" y="398863"/>
            <a:chExt cx="419020" cy="419020"/>
          </a:xfrm>
        </p:grpSpPr>
        <p:sp>
          <p:nvSpPr>
            <p:cNvPr id="43" name="눈물 방울 42"/>
            <p:cNvSpPr/>
            <p:nvPr/>
          </p:nvSpPr>
          <p:spPr>
            <a:xfrm rot="8100000">
              <a:off x="2225388" y="398863"/>
              <a:ext cx="419020" cy="419020"/>
            </a:xfrm>
            <a:prstGeom prst="teardrop">
              <a:avLst>
                <a:gd name="adj" fmla="val 138577"/>
              </a:avLst>
            </a:prstGeom>
            <a:pattFill prst="dkDnDiag">
              <a:fgClr>
                <a:srgbClr val="00A652"/>
              </a:fgClr>
              <a:bgClr>
                <a:srgbClr val="00B05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타원 44"/>
            <p:cNvSpPr/>
            <p:nvPr/>
          </p:nvSpPr>
          <p:spPr>
            <a:xfrm>
              <a:off x="2276637" y="450112"/>
              <a:ext cx="316523" cy="3165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7006905" y="2644039"/>
            <a:ext cx="419020" cy="419020"/>
            <a:chOff x="2225388" y="398863"/>
            <a:chExt cx="419020" cy="419020"/>
          </a:xfrm>
        </p:grpSpPr>
        <p:sp>
          <p:nvSpPr>
            <p:cNvPr id="48" name="눈물 방울 47"/>
            <p:cNvSpPr/>
            <p:nvPr/>
          </p:nvSpPr>
          <p:spPr>
            <a:xfrm rot="8100000">
              <a:off x="2225388" y="398863"/>
              <a:ext cx="419020" cy="419020"/>
            </a:xfrm>
            <a:prstGeom prst="teardrop">
              <a:avLst>
                <a:gd name="adj" fmla="val 138577"/>
              </a:avLst>
            </a:prstGeom>
            <a:solidFill>
              <a:srgbClr val="FF5C0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타원 48"/>
            <p:cNvSpPr/>
            <p:nvPr/>
          </p:nvSpPr>
          <p:spPr>
            <a:xfrm>
              <a:off x="2276637" y="450112"/>
              <a:ext cx="316523" cy="3165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472373" y="3437056"/>
            <a:ext cx="78098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57570" y="3816788"/>
            <a:ext cx="1210588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아동복지법</a:t>
            </a:r>
            <a:endParaRPr lang="en-US" altLang="ko-KR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개정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786522" y="3447578"/>
            <a:ext cx="78098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2003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66536" y="3827310"/>
            <a:ext cx="1620957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대한의사협회의</a:t>
            </a:r>
            <a:endParaRPr lang="en-US" altLang="ko-KR" b="1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노력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874846" y="3451295"/>
            <a:ext cx="78098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0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A65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865228" y="3831027"/>
            <a:ext cx="800219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특례법</a:t>
            </a:r>
            <a:endParaRPr lang="en-US" altLang="ko-KR" b="1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시행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25924" y="3407444"/>
            <a:ext cx="78098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5C0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304072" y="3729205"/>
            <a:ext cx="1817267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</a:t>
            </a:r>
            <a:endParaRPr lang="en-US" altLang="ko-KR" b="1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전담공무원</a:t>
            </a:r>
            <a:endParaRPr lang="en-US" altLang="ko-KR" b="1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배치</a:t>
            </a:r>
            <a:endParaRPr lang="ko-KR" altLang="en-US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403464" y="1822132"/>
            <a:ext cx="189539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ko-KR" altLang="en-US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아동학대범죄의 처벌 등에 </a:t>
            </a:r>
            <a:r>
              <a:rPr lang="en-US" altLang="ko-KR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/>
            </a:r>
            <a:br>
              <a:rPr lang="en-US" altLang="ko-KR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</a:br>
            <a:r>
              <a:rPr lang="ko-KR" altLang="en-US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관한 특례법 시행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245048" y="5047195"/>
            <a:ext cx="1842492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ko-KR" sz="12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10.1.</a:t>
            </a:r>
            <a:r>
              <a:rPr lang="ko-KR" altLang="en-US" sz="12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부터 시도</a:t>
            </a:r>
            <a:r>
              <a:rPr lang="en-US" altLang="ko-KR" sz="12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/</a:t>
            </a:r>
            <a:r>
              <a:rPr lang="ko-KR" altLang="en-US" sz="1200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시군구에</a:t>
            </a:r>
            <a:endParaRPr lang="en-US" altLang="ko-KR" sz="1200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en-US" altLang="ko-KR" sz="12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  </a:t>
            </a:r>
            <a:r>
              <a:rPr lang="ko-KR" altLang="en-US" sz="12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아동학대전담공무원 배치</a:t>
            </a:r>
            <a:endParaRPr lang="ko-KR" altLang="en-US" sz="12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cxnSp>
        <p:nvCxnSpPr>
          <p:cNvPr id="23" name="직선 연결선 22"/>
          <p:cNvCxnSpPr/>
          <p:nvPr/>
        </p:nvCxnSpPr>
        <p:spPr>
          <a:xfrm>
            <a:off x="1884722" y="2352193"/>
            <a:ext cx="0" cy="357467"/>
          </a:xfrm>
          <a:prstGeom prst="line">
            <a:avLst/>
          </a:prstGeom>
          <a:ln w="19050">
            <a:solidFill>
              <a:srgbClr val="FF5C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/>
          <p:cNvCxnSpPr/>
          <p:nvPr/>
        </p:nvCxnSpPr>
        <p:spPr>
          <a:xfrm>
            <a:off x="4261147" y="2366432"/>
            <a:ext cx="0" cy="357467"/>
          </a:xfrm>
          <a:prstGeom prst="line">
            <a:avLst/>
          </a:prstGeom>
          <a:ln w="19050">
            <a:solidFill>
              <a:srgbClr val="00A65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/>
          <p:cNvCxnSpPr/>
          <p:nvPr/>
        </p:nvCxnSpPr>
        <p:spPr>
          <a:xfrm>
            <a:off x="3177014" y="4510184"/>
            <a:ext cx="0" cy="357467"/>
          </a:xfrm>
          <a:prstGeom prst="line">
            <a:avLst/>
          </a:prstGeom>
          <a:ln w="19050">
            <a:solidFill>
              <a:srgbClr val="0262C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/>
          <p:cNvCxnSpPr/>
          <p:nvPr/>
        </p:nvCxnSpPr>
        <p:spPr>
          <a:xfrm>
            <a:off x="7229391" y="4605625"/>
            <a:ext cx="0" cy="357467"/>
          </a:xfrm>
          <a:prstGeom prst="line">
            <a:avLst/>
          </a:prstGeom>
          <a:ln w="19050">
            <a:solidFill>
              <a:srgbClr val="FF5C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622053" y="4926656"/>
            <a:ext cx="1757532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ko-KR" altLang="en-US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체벌</a:t>
            </a:r>
            <a:r>
              <a:rPr lang="en-US" altLang="ko-KR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(</a:t>
            </a:r>
            <a:r>
              <a:rPr lang="ko-KR" altLang="en-US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징계권</a:t>
            </a:r>
            <a:r>
              <a:rPr lang="en-US" altLang="ko-KR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)</a:t>
            </a:r>
            <a:r>
              <a:rPr lang="ko-KR" altLang="en-US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금지 노력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ko-KR" altLang="en-US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아동학대 대응체계 개편</a:t>
            </a:r>
            <a:endParaRPr lang="en-US" altLang="ko-KR" sz="12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en-US" altLang="ko-KR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  (</a:t>
            </a:r>
            <a:r>
              <a:rPr lang="ko-KR" altLang="en-US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조사 공공화</a:t>
            </a:r>
            <a:r>
              <a:rPr lang="en-US" altLang="ko-KR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)</a:t>
            </a:r>
            <a:endParaRPr lang="ko-KR" altLang="en-US" sz="12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grpSp>
        <p:nvGrpSpPr>
          <p:cNvPr id="46" name="그룹 45"/>
          <p:cNvGrpSpPr/>
          <p:nvPr/>
        </p:nvGrpSpPr>
        <p:grpSpPr>
          <a:xfrm>
            <a:off x="5245300" y="2660787"/>
            <a:ext cx="419020" cy="419020"/>
            <a:chOff x="2225388" y="398863"/>
            <a:chExt cx="419020" cy="419020"/>
          </a:xfrm>
        </p:grpSpPr>
        <p:sp>
          <p:nvSpPr>
            <p:cNvPr id="52" name="눈물 방울 51"/>
            <p:cNvSpPr/>
            <p:nvPr/>
          </p:nvSpPr>
          <p:spPr>
            <a:xfrm rot="8100000">
              <a:off x="2225388" y="398863"/>
              <a:ext cx="419020" cy="419020"/>
            </a:xfrm>
            <a:prstGeom prst="teardrop">
              <a:avLst>
                <a:gd name="adj" fmla="val 138577"/>
              </a:avLst>
            </a:prstGeom>
            <a:pattFill prst="dkDnDiag">
              <a:fgClr>
                <a:srgbClr val="0262C1"/>
              </a:fgClr>
              <a:bgClr>
                <a:srgbClr val="0070C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타원 54"/>
            <p:cNvSpPr/>
            <p:nvPr/>
          </p:nvSpPr>
          <p:spPr>
            <a:xfrm>
              <a:off x="2276637" y="450112"/>
              <a:ext cx="316523" cy="3165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062129" y="3424192"/>
            <a:ext cx="78098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414905" y="3703897"/>
            <a:ext cx="2082621" cy="8463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포용국가</a:t>
            </a:r>
            <a:endParaRPr lang="en-US" altLang="ko-KR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아동정책 발표</a:t>
            </a:r>
            <a:endParaRPr lang="en-US" altLang="ko-KR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13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(</a:t>
            </a:r>
            <a:r>
              <a:rPr lang="ko-KR" altLang="en-US" sz="13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아동권리 및 국가책임 강화</a:t>
            </a:r>
            <a:r>
              <a:rPr lang="en-US" altLang="ko-KR" sz="13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)</a:t>
            </a:r>
            <a:endParaRPr lang="ko-KR" altLang="en-US" sz="13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cxnSp>
        <p:nvCxnSpPr>
          <p:cNvPr id="67" name="직선 연결선 66"/>
          <p:cNvCxnSpPr/>
          <p:nvPr/>
        </p:nvCxnSpPr>
        <p:spPr>
          <a:xfrm>
            <a:off x="5452621" y="4486798"/>
            <a:ext cx="0" cy="357467"/>
          </a:xfrm>
          <a:prstGeom prst="line">
            <a:avLst/>
          </a:prstGeom>
          <a:ln w="19050">
            <a:solidFill>
              <a:srgbClr val="0262C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그룹 68"/>
          <p:cNvGrpSpPr/>
          <p:nvPr/>
        </p:nvGrpSpPr>
        <p:grpSpPr>
          <a:xfrm>
            <a:off x="8281668" y="2654920"/>
            <a:ext cx="419020" cy="419020"/>
            <a:chOff x="2225388" y="398863"/>
            <a:chExt cx="419020" cy="419020"/>
          </a:xfrm>
        </p:grpSpPr>
        <p:sp>
          <p:nvSpPr>
            <p:cNvPr id="70" name="눈물 방울 69"/>
            <p:cNvSpPr/>
            <p:nvPr/>
          </p:nvSpPr>
          <p:spPr>
            <a:xfrm rot="8100000">
              <a:off x="2225388" y="398863"/>
              <a:ext cx="419020" cy="419020"/>
            </a:xfrm>
            <a:prstGeom prst="teardrop">
              <a:avLst>
                <a:gd name="adj" fmla="val 138577"/>
              </a:avLst>
            </a:prstGeom>
            <a:pattFill prst="dkDnDiag">
              <a:fgClr>
                <a:srgbClr val="00A652"/>
              </a:fgClr>
              <a:bgClr>
                <a:srgbClr val="00B05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타원 70"/>
            <p:cNvSpPr/>
            <p:nvPr/>
          </p:nvSpPr>
          <p:spPr>
            <a:xfrm>
              <a:off x="2276637" y="450112"/>
              <a:ext cx="316523" cy="3165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8093668" y="3391824"/>
            <a:ext cx="78098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0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A65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2021</a:t>
            </a:r>
            <a:endParaRPr lang="en-US" altLang="ko-KR" sz="20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A652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979882" y="3726918"/>
            <a:ext cx="1005403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전국</a:t>
            </a:r>
            <a:endParaRPr lang="en-US" altLang="ko-KR" b="1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아동보호</a:t>
            </a:r>
            <a:endParaRPr lang="en-US" altLang="ko-KR" b="1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전문기관</a:t>
            </a:r>
            <a:endParaRPr lang="ko-KR" altLang="en-US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43145" y="5068416"/>
            <a:ext cx="111662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ko-KR" altLang="en-US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현재 </a:t>
            </a:r>
            <a:endParaRPr lang="en-US" altLang="ko-KR" sz="1200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en-US" altLang="ko-KR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전국아동보호</a:t>
            </a:r>
            <a:endParaRPr lang="en-US" altLang="ko-KR" sz="1200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r>
              <a:rPr lang="en-US" altLang="ko-KR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전문기관 </a:t>
            </a:r>
            <a:r>
              <a:rPr lang="en-US" altLang="ko-KR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/>
            </a:r>
            <a:br>
              <a:rPr lang="en-US" altLang="ko-KR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</a:br>
            <a:r>
              <a:rPr lang="en-US" altLang="ko-KR" sz="12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 69</a:t>
            </a:r>
            <a:r>
              <a:rPr lang="ko-KR" altLang="en-US" sz="12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개 운영 중 </a:t>
            </a:r>
          </a:p>
        </p:txBody>
      </p:sp>
      <p:cxnSp>
        <p:nvCxnSpPr>
          <p:cNvPr id="75" name="직선 연결선 74"/>
          <p:cNvCxnSpPr/>
          <p:nvPr/>
        </p:nvCxnSpPr>
        <p:spPr>
          <a:xfrm>
            <a:off x="8491178" y="4650248"/>
            <a:ext cx="0" cy="357467"/>
          </a:xfrm>
          <a:prstGeom prst="line">
            <a:avLst/>
          </a:prstGeom>
          <a:ln w="19050">
            <a:solidFill>
              <a:srgbClr val="00A65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470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anose="020B0604020202030204" pitchFamily="34" charset="0"/>
              <a:ea typeface="Apple SD Gothic Ne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anose="020B0604020202030204" pitchFamily="34" charset="0"/>
              <a:ea typeface="Apple SD Gothic Ne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2619756"/>
            <a:ext cx="9144000" cy="20574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연결선 16"/>
          <p:cNvCxnSpPr/>
          <p:nvPr/>
        </p:nvCxnSpPr>
        <p:spPr>
          <a:xfrm>
            <a:off x="0" y="2619756"/>
            <a:ext cx="9144000" cy="0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0" y="4677156"/>
            <a:ext cx="9144000" cy="0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97519" y="3325292"/>
            <a:ext cx="674896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36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아동학대 일반 </a:t>
            </a:r>
            <a:r>
              <a:rPr lang="en-US" altLang="ko-KR" sz="36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: </a:t>
            </a:r>
            <a:r>
              <a:rPr lang="ko-KR" altLang="en-US" sz="36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유형</a:t>
            </a:r>
            <a:r>
              <a:rPr lang="en-US" altLang="ko-KR" sz="36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36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현황과 후유증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38771" y="1288432"/>
            <a:ext cx="1954381" cy="1071929"/>
          </a:xfrm>
          <a:prstGeom prst="rect">
            <a:avLst/>
          </a:prstGeom>
          <a:noFill/>
        </p:spPr>
        <p:txBody>
          <a:bodyPr wrap="none" rtlCol="0" anchor="ctr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ko-KR" sz="1400" b="1" spc="10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99"/>
                </a:solidFill>
                <a:latin typeface="나눔명조" panose="02020603020101020101" pitchFamily="18" charset="-127"/>
                <a:ea typeface="나눔명조" panose="02020603020101020101" pitchFamily="18" charset="-127"/>
                <a:cs typeface="Arial" panose="020B0604020202020204" pitchFamily="34" charset="0"/>
              </a:rPr>
              <a:t>CHAPTER</a:t>
            </a:r>
            <a:endParaRPr lang="ko-KR" altLang="en-US" sz="1400" b="1" spc="100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9999"/>
              </a:solidFill>
              <a:latin typeface="나눔명조" panose="02020603020101020101" pitchFamily="18" charset="-127"/>
              <a:ea typeface="나눔명조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21" name="타원 11"/>
          <p:cNvSpPr/>
          <p:nvPr/>
        </p:nvSpPr>
        <p:spPr>
          <a:xfrm>
            <a:off x="3386186" y="1443087"/>
            <a:ext cx="2371628" cy="1185812"/>
          </a:xfrm>
          <a:custGeom>
            <a:avLst/>
            <a:gdLst>
              <a:gd name="connsiteX0" fmla="*/ 0 w 2371627"/>
              <a:gd name="connsiteY0" fmla="*/ 1185812 h 2371624"/>
              <a:gd name="connsiteX1" fmla="*/ 1185814 w 2371627"/>
              <a:gd name="connsiteY1" fmla="*/ 0 h 2371624"/>
              <a:gd name="connsiteX2" fmla="*/ 2371628 w 2371627"/>
              <a:gd name="connsiteY2" fmla="*/ 1185812 h 2371624"/>
              <a:gd name="connsiteX3" fmla="*/ 1185814 w 2371627"/>
              <a:gd name="connsiteY3" fmla="*/ 2371624 h 2371624"/>
              <a:gd name="connsiteX4" fmla="*/ 0 w 2371627"/>
              <a:gd name="connsiteY4" fmla="*/ 1185812 h 2371624"/>
              <a:gd name="connsiteX0" fmla="*/ 1185814 w 2371628"/>
              <a:gd name="connsiteY0" fmla="*/ 2371624 h 2463064"/>
              <a:gd name="connsiteX1" fmla="*/ 0 w 2371628"/>
              <a:gd name="connsiteY1" fmla="*/ 1185812 h 2463064"/>
              <a:gd name="connsiteX2" fmla="*/ 1185814 w 2371628"/>
              <a:gd name="connsiteY2" fmla="*/ 0 h 2463064"/>
              <a:gd name="connsiteX3" fmla="*/ 2371628 w 2371628"/>
              <a:gd name="connsiteY3" fmla="*/ 1185812 h 2463064"/>
              <a:gd name="connsiteX4" fmla="*/ 1277254 w 2371628"/>
              <a:gd name="connsiteY4" fmla="*/ 2463064 h 2463064"/>
              <a:gd name="connsiteX0" fmla="*/ 1185814 w 2371628"/>
              <a:gd name="connsiteY0" fmla="*/ 2371624 h 2371624"/>
              <a:gd name="connsiteX1" fmla="*/ 0 w 2371628"/>
              <a:gd name="connsiteY1" fmla="*/ 1185812 h 2371624"/>
              <a:gd name="connsiteX2" fmla="*/ 1185814 w 2371628"/>
              <a:gd name="connsiteY2" fmla="*/ 0 h 2371624"/>
              <a:gd name="connsiteX3" fmla="*/ 2371628 w 2371628"/>
              <a:gd name="connsiteY3" fmla="*/ 1185812 h 2371624"/>
              <a:gd name="connsiteX0" fmla="*/ 0 w 2371628"/>
              <a:gd name="connsiteY0" fmla="*/ 1185812 h 1185812"/>
              <a:gd name="connsiteX1" fmla="*/ 1185814 w 2371628"/>
              <a:gd name="connsiteY1" fmla="*/ 0 h 1185812"/>
              <a:gd name="connsiteX2" fmla="*/ 2371628 w 2371628"/>
              <a:gd name="connsiteY2" fmla="*/ 1185812 h 118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1628" h="1185812">
                <a:moveTo>
                  <a:pt x="0" y="1185812"/>
                </a:moveTo>
                <a:cubicBezTo>
                  <a:pt x="0" y="530906"/>
                  <a:pt x="530907" y="0"/>
                  <a:pt x="1185814" y="0"/>
                </a:cubicBezTo>
                <a:cubicBezTo>
                  <a:pt x="1840721" y="0"/>
                  <a:pt x="2371628" y="530906"/>
                  <a:pt x="2371628" y="1185812"/>
                </a:cubicBezTo>
              </a:path>
            </a:pathLst>
          </a:custGeom>
          <a:pattFill prst="dkDnDiag">
            <a:fgClr>
              <a:srgbClr val="00A652"/>
            </a:fgClr>
            <a:bgClr>
              <a:srgbClr val="0070C0"/>
            </a:bgClr>
          </a:pattFill>
          <a:ln w="57150"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4176697" y="1350809"/>
            <a:ext cx="790601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명조" panose="02020603020101020101" pitchFamily="18" charset="-127"/>
                <a:ea typeface="나눔명조" panose="02020603020101020101" pitchFamily="18" charset="-127"/>
                <a:cs typeface="Arial" panose="020B0604020202020204" pitchFamily="34" charset="0"/>
              </a:rPr>
              <a:t>2</a:t>
            </a:r>
            <a:endParaRPr lang="ko-KR" altLang="en-US" sz="8800" b="1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latin typeface="나눔명조" panose="02020603020101020101" pitchFamily="18" charset="-127"/>
              <a:ea typeface="나눔명조" panose="02020603020101020101" pitchFamily="18" charset="-127"/>
              <a:cs typeface="Arial" panose="020B0604020202020204" pitchFamily="34" charset="0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7708"/>
            <a:ext cx="3815863" cy="3890291"/>
          </a:xfrm>
          <a:prstGeom prst="rect">
            <a:avLst/>
          </a:prstGeom>
        </p:spPr>
      </p:pic>
      <p:sp>
        <p:nvSpPr>
          <p:cNvPr id="11" name="액자 1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72"/>
            </a:avLst>
          </a:prstGeom>
          <a:gradFill flip="none" rotWithShape="1">
            <a:gsLst>
              <a:gs pos="25000">
                <a:srgbClr val="0262C1"/>
              </a:gs>
              <a:gs pos="100000">
                <a:srgbClr val="0099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828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4" t="-1" b="2744"/>
          <a:stretch/>
        </p:blipFill>
        <p:spPr>
          <a:xfrm>
            <a:off x="5741388" y="1"/>
            <a:ext cx="3402612" cy="327079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3626719"/>
            <a:ext cx="9144000" cy="3231282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238943" y="667982"/>
            <a:ext cx="2666115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유형 </a:t>
            </a:r>
            <a:r>
              <a:rPr lang="en-US" altLang="ko-KR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1: </a:t>
            </a:r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신체 학대</a:t>
            </a:r>
          </a:p>
        </p:txBody>
      </p:sp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pic>
        <p:nvPicPr>
          <p:cNvPr id="34" name="그림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653"/>
            <a:ext cx="3287275" cy="5294387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3526727" y="3645771"/>
            <a:ext cx="4573688" cy="2593996"/>
            <a:chOff x="3825898" y="3626719"/>
            <a:chExt cx="4573688" cy="2593996"/>
          </a:xfrm>
        </p:grpSpPr>
        <p:sp>
          <p:nvSpPr>
            <p:cNvPr id="40" name="TextBox 39"/>
            <p:cNvSpPr txBox="1"/>
            <p:nvPr/>
          </p:nvSpPr>
          <p:spPr>
            <a:xfrm>
              <a:off x="3825898" y="5605162"/>
              <a:ext cx="3849131" cy="61555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A652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징역 </a:t>
              </a:r>
              <a:r>
                <a:rPr lang="en-US" altLang="ko-KR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A652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6</a:t>
              </a:r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A652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개월에 집행유예 </a:t>
              </a:r>
              <a:r>
                <a:rPr lang="en-US" altLang="ko-KR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A652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2</a:t>
              </a:r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A652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년과 아동학대 </a:t>
              </a:r>
            </a:p>
            <a:p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A652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재범예방강의 </a:t>
              </a:r>
              <a:r>
                <a:rPr lang="en-US" altLang="ko-KR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A652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40</a:t>
              </a:r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A652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시간 수강을 선고</a:t>
              </a:r>
            </a:p>
          </p:txBody>
        </p:sp>
        <p:grpSp>
          <p:nvGrpSpPr>
            <p:cNvPr id="10" name="그룹 9"/>
            <p:cNvGrpSpPr/>
            <p:nvPr/>
          </p:nvGrpSpPr>
          <p:grpSpPr>
            <a:xfrm>
              <a:off x="3836851" y="3626719"/>
              <a:ext cx="489236" cy="2304102"/>
              <a:chOff x="4104472" y="3809553"/>
              <a:chExt cx="489236" cy="230410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4104472" y="3809553"/>
                <a:ext cx="489236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ko-KR" sz="54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A652"/>
                    </a:solidFill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“</a:t>
                </a:r>
                <a:endParaRPr lang="ko-KR" altLang="en-US" sz="5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A652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104472" y="5190325"/>
                <a:ext cx="489236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ko-KR" sz="54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A652"/>
                    </a:solidFill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”</a:t>
                </a:r>
                <a:endParaRPr lang="ko-KR" altLang="en-US" sz="5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A652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3825898" y="4097773"/>
              <a:ext cx="4573688" cy="8771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학원을 가지 않았으면서 간 것처럼 </a:t>
              </a:r>
              <a:endParaRPr lang="en-US" altLang="ko-KR" sz="17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cs typeface="Arial" panose="020B0604020202020204" pitchFamily="34" charset="0"/>
              </a:endParaRPr>
            </a:p>
            <a:p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속였다는 이유로 딸이 다니는 학교로 찾아가</a:t>
              </a:r>
              <a:endParaRPr lang="en-US" altLang="ko-KR" sz="17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cs typeface="Arial" panose="020B0604020202020204" pitchFamily="34" charset="0"/>
              </a:endParaRPr>
            </a:p>
            <a:p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학생들이 보는 앞에서 뺨을 때리고 욕설한 친부 </a:t>
              </a:r>
              <a:endParaRPr lang="en-US" altLang="ko-KR" sz="17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12" name="Freeform 5"/>
          <p:cNvSpPr>
            <a:spLocks/>
          </p:cNvSpPr>
          <p:nvPr/>
        </p:nvSpPr>
        <p:spPr bwMode="auto">
          <a:xfrm rot="5400000">
            <a:off x="2498554" y="2172358"/>
            <a:ext cx="228600" cy="315913"/>
          </a:xfrm>
          <a:custGeom>
            <a:avLst/>
            <a:gdLst>
              <a:gd name="T0" fmla="*/ 37 w 58"/>
              <a:gd name="T1" fmla="*/ 12 h 81"/>
              <a:gd name="T2" fmla="*/ 58 w 58"/>
              <a:gd name="T3" fmla="*/ 22 h 81"/>
              <a:gd name="T4" fmla="*/ 50 w 58"/>
              <a:gd name="T5" fmla="*/ 0 h 81"/>
              <a:gd name="T6" fmla="*/ 0 w 58"/>
              <a:gd name="T7" fmla="*/ 6 h 81"/>
              <a:gd name="T8" fmla="*/ 8 w 58"/>
              <a:gd name="T9" fmla="*/ 56 h 81"/>
              <a:gd name="T10" fmla="*/ 18 w 58"/>
              <a:gd name="T11" fmla="*/ 48 h 81"/>
              <a:gd name="T12" fmla="*/ 16 w 58"/>
              <a:gd name="T13" fmla="*/ 55 h 81"/>
              <a:gd name="T14" fmla="*/ 25 w 58"/>
              <a:gd name="T15" fmla="*/ 55 h 81"/>
              <a:gd name="T16" fmla="*/ 31 w 58"/>
              <a:gd name="T17" fmla="*/ 55 h 81"/>
              <a:gd name="T18" fmla="*/ 24 w 58"/>
              <a:gd name="T19" fmla="*/ 60 h 81"/>
              <a:gd name="T20" fmla="*/ 34 w 58"/>
              <a:gd name="T21" fmla="*/ 63 h 81"/>
              <a:gd name="T22" fmla="*/ 23 w 58"/>
              <a:gd name="T23" fmla="*/ 62 h 81"/>
              <a:gd name="T24" fmla="*/ 28 w 58"/>
              <a:gd name="T25" fmla="*/ 65 h 81"/>
              <a:gd name="T26" fmla="*/ 32 w 58"/>
              <a:gd name="T27" fmla="*/ 69 h 81"/>
              <a:gd name="T28" fmla="*/ 22 w 58"/>
              <a:gd name="T29" fmla="*/ 67 h 81"/>
              <a:gd name="T30" fmla="*/ 27 w 58"/>
              <a:gd name="T31" fmla="*/ 72 h 81"/>
              <a:gd name="T32" fmla="*/ 18 w 58"/>
              <a:gd name="T33" fmla="*/ 70 h 81"/>
              <a:gd name="T34" fmla="*/ 0 w 58"/>
              <a:gd name="T35" fmla="*/ 68 h 81"/>
              <a:gd name="T36" fmla="*/ 8 w 58"/>
              <a:gd name="T37" fmla="*/ 81 h 81"/>
              <a:gd name="T38" fmla="*/ 58 w 58"/>
              <a:gd name="T39" fmla="*/ 74 h 81"/>
              <a:gd name="T40" fmla="*/ 43 w 58"/>
              <a:gd name="T41" fmla="*/ 39 h 81"/>
              <a:gd name="T42" fmla="*/ 19 w 58"/>
              <a:gd name="T43" fmla="*/ 46 h 81"/>
              <a:gd name="T44" fmla="*/ 25 w 58"/>
              <a:gd name="T45" fmla="*/ 37 h 81"/>
              <a:gd name="T46" fmla="*/ 15 w 58"/>
              <a:gd name="T47" fmla="*/ 38 h 81"/>
              <a:gd name="T48" fmla="*/ 8 w 58"/>
              <a:gd name="T49" fmla="*/ 36 h 81"/>
              <a:gd name="T50" fmla="*/ 24 w 58"/>
              <a:gd name="T51" fmla="*/ 30 h 81"/>
              <a:gd name="T52" fmla="*/ 17 w 58"/>
              <a:gd name="T53" fmla="*/ 29 h 81"/>
              <a:gd name="T54" fmla="*/ 5 w 58"/>
              <a:gd name="T55" fmla="*/ 27 h 81"/>
              <a:gd name="T56" fmla="*/ 22 w 58"/>
              <a:gd name="T57" fmla="*/ 22 h 81"/>
              <a:gd name="T58" fmla="*/ 12 w 58"/>
              <a:gd name="T59" fmla="*/ 14 h 81"/>
              <a:gd name="T60" fmla="*/ 34 w 58"/>
              <a:gd name="T61" fmla="*/ 19 h 81"/>
              <a:gd name="T62" fmla="*/ 28 w 58"/>
              <a:gd name="T63" fmla="*/ 1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8" h="81">
                <a:moveTo>
                  <a:pt x="30" y="6"/>
                </a:moveTo>
                <a:cubicBezTo>
                  <a:pt x="32" y="8"/>
                  <a:pt x="34" y="10"/>
                  <a:pt x="37" y="12"/>
                </a:cubicBezTo>
                <a:cubicBezTo>
                  <a:pt x="39" y="15"/>
                  <a:pt x="43" y="16"/>
                  <a:pt x="45" y="19"/>
                </a:cubicBezTo>
                <a:cubicBezTo>
                  <a:pt x="48" y="23"/>
                  <a:pt x="53" y="24"/>
                  <a:pt x="58" y="22"/>
                </a:cubicBezTo>
                <a:cubicBezTo>
                  <a:pt x="58" y="6"/>
                  <a:pt x="58" y="6"/>
                  <a:pt x="58" y="6"/>
                </a:cubicBezTo>
                <a:cubicBezTo>
                  <a:pt x="58" y="3"/>
                  <a:pt x="54" y="0"/>
                  <a:pt x="50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6"/>
                </a:cubicBezTo>
                <a:cubicBezTo>
                  <a:pt x="0" y="58"/>
                  <a:pt x="0" y="58"/>
                  <a:pt x="0" y="58"/>
                </a:cubicBezTo>
                <a:cubicBezTo>
                  <a:pt x="3" y="59"/>
                  <a:pt x="6" y="59"/>
                  <a:pt x="8" y="56"/>
                </a:cubicBezTo>
                <a:cubicBezTo>
                  <a:pt x="10" y="54"/>
                  <a:pt x="12" y="53"/>
                  <a:pt x="14" y="52"/>
                </a:cubicBezTo>
                <a:cubicBezTo>
                  <a:pt x="16" y="50"/>
                  <a:pt x="17" y="49"/>
                  <a:pt x="18" y="48"/>
                </a:cubicBezTo>
                <a:cubicBezTo>
                  <a:pt x="19" y="47"/>
                  <a:pt x="21" y="48"/>
                  <a:pt x="20" y="50"/>
                </a:cubicBezTo>
                <a:cubicBezTo>
                  <a:pt x="19" y="52"/>
                  <a:pt x="18" y="52"/>
                  <a:pt x="16" y="55"/>
                </a:cubicBezTo>
                <a:cubicBezTo>
                  <a:pt x="16" y="55"/>
                  <a:pt x="15" y="55"/>
                  <a:pt x="16" y="56"/>
                </a:cubicBezTo>
                <a:cubicBezTo>
                  <a:pt x="19" y="57"/>
                  <a:pt x="22" y="56"/>
                  <a:pt x="25" y="55"/>
                </a:cubicBezTo>
                <a:cubicBezTo>
                  <a:pt x="27" y="54"/>
                  <a:pt x="28" y="53"/>
                  <a:pt x="30" y="53"/>
                </a:cubicBezTo>
                <a:cubicBezTo>
                  <a:pt x="33" y="52"/>
                  <a:pt x="34" y="54"/>
                  <a:pt x="31" y="55"/>
                </a:cubicBezTo>
                <a:cubicBezTo>
                  <a:pt x="29" y="56"/>
                  <a:pt x="25" y="57"/>
                  <a:pt x="23" y="58"/>
                </a:cubicBezTo>
                <a:cubicBezTo>
                  <a:pt x="22" y="59"/>
                  <a:pt x="22" y="59"/>
                  <a:pt x="24" y="60"/>
                </a:cubicBezTo>
                <a:cubicBezTo>
                  <a:pt x="26" y="60"/>
                  <a:pt x="32" y="60"/>
                  <a:pt x="35" y="61"/>
                </a:cubicBezTo>
                <a:cubicBezTo>
                  <a:pt x="36" y="62"/>
                  <a:pt x="35" y="63"/>
                  <a:pt x="34" y="63"/>
                </a:cubicBezTo>
                <a:cubicBezTo>
                  <a:pt x="33" y="63"/>
                  <a:pt x="30" y="63"/>
                  <a:pt x="27" y="63"/>
                </a:cubicBezTo>
                <a:cubicBezTo>
                  <a:pt x="26" y="63"/>
                  <a:pt x="24" y="62"/>
                  <a:pt x="23" y="62"/>
                </a:cubicBezTo>
                <a:cubicBezTo>
                  <a:pt x="22" y="62"/>
                  <a:pt x="22" y="63"/>
                  <a:pt x="22" y="63"/>
                </a:cubicBezTo>
                <a:cubicBezTo>
                  <a:pt x="22" y="64"/>
                  <a:pt x="28" y="65"/>
                  <a:pt x="28" y="65"/>
                </a:cubicBezTo>
                <a:cubicBezTo>
                  <a:pt x="30" y="66"/>
                  <a:pt x="32" y="66"/>
                  <a:pt x="33" y="67"/>
                </a:cubicBezTo>
                <a:cubicBezTo>
                  <a:pt x="35" y="68"/>
                  <a:pt x="35" y="70"/>
                  <a:pt x="32" y="69"/>
                </a:cubicBezTo>
                <a:cubicBezTo>
                  <a:pt x="31" y="69"/>
                  <a:pt x="29" y="69"/>
                  <a:pt x="28" y="68"/>
                </a:cubicBezTo>
                <a:cubicBezTo>
                  <a:pt x="26" y="68"/>
                  <a:pt x="24" y="67"/>
                  <a:pt x="22" y="67"/>
                </a:cubicBezTo>
                <a:cubicBezTo>
                  <a:pt x="21" y="66"/>
                  <a:pt x="21" y="67"/>
                  <a:pt x="21" y="68"/>
                </a:cubicBezTo>
                <a:cubicBezTo>
                  <a:pt x="23" y="69"/>
                  <a:pt x="25" y="70"/>
                  <a:pt x="27" y="72"/>
                </a:cubicBezTo>
                <a:cubicBezTo>
                  <a:pt x="28" y="73"/>
                  <a:pt x="28" y="75"/>
                  <a:pt x="26" y="74"/>
                </a:cubicBezTo>
                <a:cubicBezTo>
                  <a:pt x="23" y="72"/>
                  <a:pt x="22" y="72"/>
                  <a:pt x="18" y="70"/>
                </a:cubicBezTo>
                <a:cubicBezTo>
                  <a:pt x="17" y="70"/>
                  <a:pt x="14" y="71"/>
                  <a:pt x="10" y="69"/>
                </a:cubicBezTo>
                <a:cubicBezTo>
                  <a:pt x="5" y="68"/>
                  <a:pt x="4" y="67"/>
                  <a:pt x="0" y="68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8"/>
                  <a:pt x="4" y="81"/>
                  <a:pt x="8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54" y="81"/>
                  <a:pt x="58" y="78"/>
                  <a:pt x="58" y="74"/>
                </a:cubicBezTo>
                <a:cubicBezTo>
                  <a:pt x="58" y="38"/>
                  <a:pt x="58" y="38"/>
                  <a:pt x="58" y="38"/>
                </a:cubicBezTo>
                <a:cubicBezTo>
                  <a:pt x="52" y="36"/>
                  <a:pt x="50" y="37"/>
                  <a:pt x="43" y="39"/>
                </a:cubicBezTo>
                <a:cubicBezTo>
                  <a:pt x="37" y="41"/>
                  <a:pt x="32" y="40"/>
                  <a:pt x="30" y="41"/>
                </a:cubicBezTo>
                <a:cubicBezTo>
                  <a:pt x="24" y="43"/>
                  <a:pt x="23" y="43"/>
                  <a:pt x="19" y="46"/>
                </a:cubicBezTo>
                <a:cubicBezTo>
                  <a:pt x="15" y="49"/>
                  <a:pt x="15" y="45"/>
                  <a:pt x="17" y="43"/>
                </a:cubicBezTo>
                <a:cubicBezTo>
                  <a:pt x="19" y="41"/>
                  <a:pt x="24" y="39"/>
                  <a:pt x="25" y="37"/>
                </a:cubicBezTo>
                <a:cubicBezTo>
                  <a:pt x="26" y="36"/>
                  <a:pt x="26" y="35"/>
                  <a:pt x="24" y="35"/>
                </a:cubicBezTo>
                <a:cubicBezTo>
                  <a:pt x="21" y="36"/>
                  <a:pt x="18" y="37"/>
                  <a:pt x="15" y="38"/>
                </a:cubicBezTo>
                <a:cubicBezTo>
                  <a:pt x="14" y="38"/>
                  <a:pt x="11" y="39"/>
                  <a:pt x="9" y="39"/>
                </a:cubicBezTo>
                <a:cubicBezTo>
                  <a:pt x="5" y="40"/>
                  <a:pt x="5" y="37"/>
                  <a:pt x="8" y="36"/>
                </a:cubicBezTo>
                <a:cubicBezTo>
                  <a:pt x="9" y="34"/>
                  <a:pt x="11" y="34"/>
                  <a:pt x="15" y="33"/>
                </a:cubicBezTo>
                <a:cubicBezTo>
                  <a:pt x="16" y="32"/>
                  <a:pt x="24" y="31"/>
                  <a:pt x="24" y="30"/>
                </a:cubicBezTo>
                <a:cubicBezTo>
                  <a:pt x="25" y="29"/>
                  <a:pt x="24" y="28"/>
                  <a:pt x="23" y="28"/>
                </a:cubicBezTo>
                <a:cubicBezTo>
                  <a:pt x="21" y="29"/>
                  <a:pt x="18" y="29"/>
                  <a:pt x="17" y="29"/>
                </a:cubicBezTo>
                <a:cubicBezTo>
                  <a:pt x="12" y="30"/>
                  <a:pt x="8" y="30"/>
                  <a:pt x="5" y="30"/>
                </a:cubicBezTo>
                <a:cubicBezTo>
                  <a:pt x="4" y="29"/>
                  <a:pt x="3" y="28"/>
                  <a:pt x="5" y="27"/>
                </a:cubicBezTo>
                <a:cubicBezTo>
                  <a:pt x="9" y="25"/>
                  <a:pt x="18" y="24"/>
                  <a:pt x="22" y="24"/>
                </a:cubicBezTo>
                <a:cubicBezTo>
                  <a:pt x="24" y="24"/>
                  <a:pt x="24" y="23"/>
                  <a:pt x="22" y="22"/>
                </a:cubicBezTo>
                <a:cubicBezTo>
                  <a:pt x="19" y="21"/>
                  <a:pt x="14" y="19"/>
                  <a:pt x="10" y="18"/>
                </a:cubicBezTo>
                <a:cubicBezTo>
                  <a:pt x="6" y="15"/>
                  <a:pt x="8" y="13"/>
                  <a:pt x="12" y="14"/>
                </a:cubicBezTo>
                <a:cubicBezTo>
                  <a:pt x="15" y="15"/>
                  <a:pt x="17" y="16"/>
                  <a:pt x="20" y="17"/>
                </a:cubicBezTo>
                <a:cubicBezTo>
                  <a:pt x="25" y="19"/>
                  <a:pt x="30" y="20"/>
                  <a:pt x="34" y="19"/>
                </a:cubicBezTo>
                <a:cubicBezTo>
                  <a:pt x="35" y="18"/>
                  <a:pt x="34" y="17"/>
                  <a:pt x="33" y="17"/>
                </a:cubicBezTo>
                <a:cubicBezTo>
                  <a:pt x="31" y="12"/>
                  <a:pt x="29" y="13"/>
                  <a:pt x="28" y="10"/>
                </a:cubicBezTo>
                <a:cubicBezTo>
                  <a:pt x="27" y="7"/>
                  <a:pt x="28" y="5"/>
                  <a:pt x="30" y="6"/>
                </a:cubicBezTo>
                <a:close/>
              </a:path>
            </a:pathLst>
          </a:custGeom>
          <a:solidFill>
            <a:srgbClr val="00A65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2341090" y="2108903"/>
            <a:ext cx="6802910" cy="1347435"/>
            <a:chOff x="3285639" y="1785432"/>
            <a:chExt cx="6802910" cy="1347435"/>
          </a:xfrm>
        </p:grpSpPr>
        <p:grpSp>
          <p:nvGrpSpPr>
            <p:cNvPr id="16" name="그룹 15"/>
            <p:cNvGrpSpPr/>
            <p:nvPr/>
          </p:nvGrpSpPr>
          <p:grpSpPr>
            <a:xfrm>
              <a:off x="3978377" y="2294176"/>
              <a:ext cx="5226713" cy="838691"/>
              <a:chOff x="912589" y="2294176"/>
              <a:chExt cx="5226713" cy="838691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079904" y="2294176"/>
                <a:ext cx="5059398" cy="838691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정의</a:t>
                </a:r>
                <a:r>
                  <a:rPr lang="en-US" altLang="ko-KR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: </a:t>
                </a: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보호자를 포함한 성인이 아동의 건강 또는 복지를 해치거나 </a:t>
                </a:r>
                <a:endParaRPr lang="en-US" altLang="ko-KR" sz="14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정상적 발달을 저해할 수 있는 신체적 폭력이나 가혹행위를 하는 것 </a:t>
                </a:r>
                <a:endParaRPr lang="en-US" altLang="ko-KR" sz="14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en-US" altLang="ko-KR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(</a:t>
                </a: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아동복지법 제 </a:t>
                </a:r>
                <a:r>
                  <a:rPr lang="en-US" altLang="ko-KR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3</a:t>
                </a: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조 제 </a:t>
                </a:r>
                <a:r>
                  <a:rPr lang="en-US" altLang="ko-KR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7</a:t>
                </a: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호</a:t>
                </a:r>
                <a:r>
                  <a:rPr lang="en-US" altLang="ko-KR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18" name="모서리가 둥근 직사각형 17"/>
              <p:cNvSpPr/>
              <p:nvPr/>
            </p:nvSpPr>
            <p:spPr>
              <a:xfrm>
                <a:off x="912589" y="2447191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0A6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825898" y="1798087"/>
              <a:ext cx="2879314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0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신체적 폭력 또는 가혹행위</a:t>
              </a:r>
            </a:p>
          </p:txBody>
        </p:sp>
        <p:cxnSp>
          <p:nvCxnSpPr>
            <p:cNvPr id="21" name="직선 연결선 20"/>
            <p:cNvCxnSpPr/>
            <p:nvPr/>
          </p:nvCxnSpPr>
          <p:spPr>
            <a:xfrm>
              <a:off x="3777182" y="2219644"/>
              <a:ext cx="6311367" cy="0"/>
            </a:xfrm>
            <a:prstGeom prst="line">
              <a:avLst/>
            </a:prstGeom>
            <a:ln>
              <a:solidFill>
                <a:srgbClr val="00A6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그룹 21"/>
            <p:cNvGrpSpPr/>
            <p:nvPr/>
          </p:nvGrpSpPr>
          <p:grpSpPr>
            <a:xfrm>
              <a:off x="3285639" y="1785432"/>
              <a:ext cx="510828" cy="443003"/>
              <a:chOff x="401762" y="1776640"/>
              <a:chExt cx="510828" cy="443003"/>
            </a:xfrm>
          </p:grpSpPr>
          <p:sp>
            <p:nvSpPr>
              <p:cNvPr id="23" name="양쪽 모서리가 둥근 사각형 22"/>
              <p:cNvSpPr/>
              <p:nvPr/>
            </p:nvSpPr>
            <p:spPr>
              <a:xfrm rot="16200000">
                <a:off x="435674" y="1742728"/>
                <a:ext cx="443003" cy="51082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A652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L 도형 28"/>
              <p:cNvSpPr/>
              <p:nvPr/>
            </p:nvSpPr>
            <p:spPr>
              <a:xfrm flipH="1">
                <a:off x="822595" y="2129648"/>
                <a:ext cx="89995" cy="89995"/>
              </a:xfrm>
              <a:prstGeom prst="corner">
                <a:avLst/>
              </a:prstGeom>
              <a:solidFill>
                <a:srgbClr val="00A6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1265242" y="6582044"/>
            <a:ext cx="5824030" cy="2308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ko-KR" sz="9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http://www.newsis.com/ar_detail/view.html?ar_id=NISX20160530_0014116739&amp;cID=10203&amp;pID=10200</a:t>
            </a:r>
          </a:p>
        </p:txBody>
      </p:sp>
    </p:spTree>
    <p:extLst>
      <p:ext uri="{BB962C8B-B14F-4D97-AF65-F5344CB8AC3E}">
        <p14:creationId xmlns:p14="http://schemas.microsoft.com/office/powerpoint/2010/main" val="4241222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4" b="2461"/>
          <a:stretch/>
        </p:blipFill>
        <p:spPr>
          <a:xfrm>
            <a:off x="5169877" y="1"/>
            <a:ext cx="3974123" cy="3244361"/>
          </a:xfrm>
          <a:prstGeom prst="rect">
            <a:avLst/>
          </a:prstGeom>
        </p:spPr>
      </p:pic>
      <p:sp>
        <p:nvSpPr>
          <p:cNvPr id="39" name="직사각형 38"/>
          <p:cNvSpPr/>
          <p:nvPr/>
        </p:nvSpPr>
        <p:spPr>
          <a:xfrm>
            <a:off x="0" y="3627151"/>
            <a:ext cx="9144000" cy="323085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3537680" y="3651541"/>
            <a:ext cx="1907895" cy="2031692"/>
            <a:chOff x="4016552" y="3651541"/>
            <a:chExt cx="1907895" cy="2031692"/>
          </a:xfrm>
        </p:grpSpPr>
        <p:sp>
          <p:nvSpPr>
            <p:cNvPr id="40" name="TextBox 39"/>
            <p:cNvSpPr txBox="1"/>
            <p:nvPr/>
          </p:nvSpPr>
          <p:spPr>
            <a:xfrm>
              <a:off x="4016552" y="5321037"/>
              <a:ext cx="1907895" cy="35394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17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B050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벌금 </a:t>
              </a:r>
              <a:r>
                <a:rPr lang="en-US" altLang="ko-KR" sz="17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B050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300</a:t>
              </a:r>
              <a:r>
                <a:rPr lang="ko-KR" altLang="en-US" sz="17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B050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만원 선고</a:t>
              </a:r>
            </a:p>
          </p:txBody>
        </p:sp>
        <p:grpSp>
          <p:nvGrpSpPr>
            <p:cNvPr id="41" name="그룹 40"/>
            <p:cNvGrpSpPr/>
            <p:nvPr/>
          </p:nvGrpSpPr>
          <p:grpSpPr>
            <a:xfrm>
              <a:off x="4016552" y="3651541"/>
              <a:ext cx="511344" cy="2031692"/>
              <a:chOff x="4104472" y="3834375"/>
              <a:chExt cx="511344" cy="2031692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4104472" y="3834375"/>
                <a:ext cx="489236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ko-KR" sz="5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262C1"/>
                    </a:solidFill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“</a:t>
                </a:r>
                <a:endParaRPr lang="ko-KR" altLang="en-US" sz="5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126580" y="4942737"/>
                <a:ext cx="489236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ko-KR" sz="5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262C1"/>
                    </a:solidFill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”</a:t>
                </a:r>
                <a:endParaRPr lang="ko-KR" altLang="en-US" sz="5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3238943" y="667982"/>
            <a:ext cx="2666115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유형 </a:t>
            </a:r>
            <a:r>
              <a:rPr lang="en-US" altLang="ko-KR" sz="2800" b="1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2: </a:t>
            </a:r>
            <a:r>
              <a:rPr lang="ko-KR" altLang="en-US" sz="2800" b="1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정서 학대</a:t>
            </a:r>
          </a:p>
        </p:txBody>
      </p:sp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pic>
        <p:nvPicPr>
          <p:cNvPr id="45" name="그림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33143"/>
            <a:ext cx="3078536" cy="5380897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2341090" y="2108903"/>
            <a:ext cx="6802910" cy="1324352"/>
            <a:chOff x="3285639" y="1785432"/>
            <a:chExt cx="6802910" cy="1324352"/>
          </a:xfrm>
        </p:grpSpPr>
        <p:grpSp>
          <p:nvGrpSpPr>
            <p:cNvPr id="16" name="그룹 15"/>
            <p:cNvGrpSpPr/>
            <p:nvPr/>
          </p:nvGrpSpPr>
          <p:grpSpPr>
            <a:xfrm>
              <a:off x="3978377" y="2294176"/>
              <a:ext cx="5080840" cy="815608"/>
              <a:chOff x="912589" y="2294176"/>
              <a:chExt cx="5080840" cy="815608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1079904" y="2294176"/>
                <a:ext cx="4913525" cy="81560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ko-KR" altLang="en-US" sz="14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정의</a:t>
                </a:r>
                <a:r>
                  <a:rPr lang="en-US" altLang="ko-KR" sz="14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: </a:t>
                </a:r>
                <a:r>
                  <a:rPr lang="ko-KR" altLang="en-US" sz="14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보호자를 포함한 성인이 아동의 건강 또는 복지를 해치거나 </a:t>
                </a:r>
                <a:endParaRPr lang="en-US" altLang="ko-KR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ko-KR" altLang="en-US" sz="14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정상적 발달을 저해할 수 있는 정신적 폭력이나 가혹행위를 하는 것 </a:t>
                </a:r>
                <a:endParaRPr lang="en-US" altLang="ko-KR" sz="14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en-US" altLang="ko-KR" sz="14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(</a:t>
                </a:r>
                <a:r>
                  <a:rPr lang="ko-KR" altLang="en-US" sz="14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아동복지법 제 </a:t>
                </a:r>
                <a:r>
                  <a:rPr lang="en-US" altLang="ko-KR" sz="14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3</a:t>
                </a:r>
                <a:r>
                  <a:rPr lang="ko-KR" altLang="en-US" sz="14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조 제 </a:t>
                </a:r>
                <a:r>
                  <a:rPr lang="en-US" altLang="ko-KR" sz="14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7</a:t>
                </a:r>
                <a:r>
                  <a:rPr lang="ko-KR" altLang="en-US" sz="14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호</a:t>
                </a:r>
                <a:r>
                  <a:rPr lang="en-US" altLang="ko-KR" sz="14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36" name="모서리가 둥근 직사각형 35"/>
              <p:cNvSpPr/>
              <p:nvPr/>
            </p:nvSpPr>
            <p:spPr>
              <a:xfrm>
                <a:off x="912589" y="2447191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825898" y="1798087"/>
              <a:ext cx="4065537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언어 폭력</a:t>
              </a:r>
              <a:r>
                <a:rPr lang="en-US" altLang="ko-KR" sz="2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2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정서적 위협</a:t>
              </a:r>
              <a:r>
                <a:rPr lang="en-US" altLang="ko-KR" sz="2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, </a:t>
              </a:r>
              <a:r>
                <a:rPr lang="ko-KR" altLang="en-US" sz="2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감금이나 억제</a:t>
              </a: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3777182" y="2219644"/>
              <a:ext cx="6311367" cy="0"/>
            </a:xfrm>
            <a:prstGeom prst="line">
              <a:avLst/>
            </a:prstGeom>
            <a:ln>
              <a:solidFill>
                <a:srgbClr val="0262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그룹 18"/>
            <p:cNvGrpSpPr/>
            <p:nvPr/>
          </p:nvGrpSpPr>
          <p:grpSpPr>
            <a:xfrm>
              <a:off x="3285639" y="1785432"/>
              <a:ext cx="510828" cy="443003"/>
              <a:chOff x="401762" y="1776640"/>
              <a:chExt cx="510828" cy="443003"/>
            </a:xfrm>
          </p:grpSpPr>
          <p:sp>
            <p:nvSpPr>
              <p:cNvPr id="20" name="양쪽 모서리가 둥근 사각형 19"/>
              <p:cNvSpPr/>
              <p:nvPr/>
            </p:nvSpPr>
            <p:spPr>
              <a:xfrm rot="16200000">
                <a:off x="435674" y="1742728"/>
                <a:ext cx="443003" cy="51082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262C1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L 도형 21"/>
              <p:cNvSpPr/>
              <p:nvPr/>
            </p:nvSpPr>
            <p:spPr>
              <a:xfrm flipH="1">
                <a:off x="822595" y="2129648"/>
                <a:ext cx="89995" cy="89995"/>
              </a:xfrm>
              <a:prstGeom prst="corner">
                <a:avLst/>
              </a:prstGeom>
              <a:pattFill prst="dkDnDiag">
                <a:fgClr>
                  <a:srgbClr val="0262C1"/>
                </a:fgClr>
                <a:bgClr>
                  <a:srgbClr val="0070C0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35" name="Freeform 5"/>
          <p:cNvSpPr>
            <a:spLocks/>
          </p:cNvSpPr>
          <p:nvPr/>
        </p:nvSpPr>
        <p:spPr bwMode="auto">
          <a:xfrm rot="5400000">
            <a:off x="2498554" y="2172358"/>
            <a:ext cx="228600" cy="315913"/>
          </a:xfrm>
          <a:custGeom>
            <a:avLst/>
            <a:gdLst>
              <a:gd name="T0" fmla="*/ 37 w 58"/>
              <a:gd name="T1" fmla="*/ 12 h 81"/>
              <a:gd name="T2" fmla="*/ 58 w 58"/>
              <a:gd name="T3" fmla="*/ 22 h 81"/>
              <a:gd name="T4" fmla="*/ 50 w 58"/>
              <a:gd name="T5" fmla="*/ 0 h 81"/>
              <a:gd name="T6" fmla="*/ 0 w 58"/>
              <a:gd name="T7" fmla="*/ 6 h 81"/>
              <a:gd name="T8" fmla="*/ 8 w 58"/>
              <a:gd name="T9" fmla="*/ 56 h 81"/>
              <a:gd name="T10" fmla="*/ 18 w 58"/>
              <a:gd name="T11" fmla="*/ 48 h 81"/>
              <a:gd name="T12" fmla="*/ 16 w 58"/>
              <a:gd name="T13" fmla="*/ 55 h 81"/>
              <a:gd name="T14" fmla="*/ 25 w 58"/>
              <a:gd name="T15" fmla="*/ 55 h 81"/>
              <a:gd name="T16" fmla="*/ 31 w 58"/>
              <a:gd name="T17" fmla="*/ 55 h 81"/>
              <a:gd name="T18" fmla="*/ 24 w 58"/>
              <a:gd name="T19" fmla="*/ 60 h 81"/>
              <a:gd name="T20" fmla="*/ 34 w 58"/>
              <a:gd name="T21" fmla="*/ 63 h 81"/>
              <a:gd name="T22" fmla="*/ 23 w 58"/>
              <a:gd name="T23" fmla="*/ 62 h 81"/>
              <a:gd name="T24" fmla="*/ 28 w 58"/>
              <a:gd name="T25" fmla="*/ 65 h 81"/>
              <a:gd name="T26" fmla="*/ 32 w 58"/>
              <a:gd name="T27" fmla="*/ 69 h 81"/>
              <a:gd name="T28" fmla="*/ 22 w 58"/>
              <a:gd name="T29" fmla="*/ 67 h 81"/>
              <a:gd name="T30" fmla="*/ 27 w 58"/>
              <a:gd name="T31" fmla="*/ 72 h 81"/>
              <a:gd name="T32" fmla="*/ 18 w 58"/>
              <a:gd name="T33" fmla="*/ 70 h 81"/>
              <a:gd name="T34" fmla="*/ 0 w 58"/>
              <a:gd name="T35" fmla="*/ 68 h 81"/>
              <a:gd name="T36" fmla="*/ 8 w 58"/>
              <a:gd name="T37" fmla="*/ 81 h 81"/>
              <a:gd name="T38" fmla="*/ 58 w 58"/>
              <a:gd name="T39" fmla="*/ 74 h 81"/>
              <a:gd name="T40" fmla="*/ 43 w 58"/>
              <a:gd name="T41" fmla="*/ 39 h 81"/>
              <a:gd name="T42" fmla="*/ 19 w 58"/>
              <a:gd name="T43" fmla="*/ 46 h 81"/>
              <a:gd name="T44" fmla="*/ 25 w 58"/>
              <a:gd name="T45" fmla="*/ 37 h 81"/>
              <a:gd name="T46" fmla="*/ 15 w 58"/>
              <a:gd name="T47" fmla="*/ 38 h 81"/>
              <a:gd name="T48" fmla="*/ 8 w 58"/>
              <a:gd name="T49" fmla="*/ 36 h 81"/>
              <a:gd name="T50" fmla="*/ 24 w 58"/>
              <a:gd name="T51" fmla="*/ 30 h 81"/>
              <a:gd name="T52" fmla="*/ 17 w 58"/>
              <a:gd name="T53" fmla="*/ 29 h 81"/>
              <a:gd name="T54" fmla="*/ 5 w 58"/>
              <a:gd name="T55" fmla="*/ 27 h 81"/>
              <a:gd name="T56" fmla="*/ 22 w 58"/>
              <a:gd name="T57" fmla="*/ 22 h 81"/>
              <a:gd name="T58" fmla="*/ 12 w 58"/>
              <a:gd name="T59" fmla="*/ 14 h 81"/>
              <a:gd name="T60" fmla="*/ 34 w 58"/>
              <a:gd name="T61" fmla="*/ 19 h 81"/>
              <a:gd name="T62" fmla="*/ 28 w 58"/>
              <a:gd name="T63" fmla="*/ 1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8" h="81">
                <a:moveTo>
                  <a:pt x="30" y="6"/>
                </a:moveTo>
                <a:cubicBezTo>
                  <a:pt x="32" y="8"/>
                  <a:pt x="34" y="10"/>
                  <a:pt x="37" y="12"/>
                </a:cubicBezTo>
                <a:cubicBezTo>
                  <a:pt x="39" y="15"/>
                  <a:pt x="43" y="16"/>
                  <a:pt x="45" y="19"/>
                </a:cubicBezTo>
                <a:cubicBezTo>
                  <a:pt x="48" y="23"/>
                  <a:pt x="53" y="24"/>
                  <a:pt x="58" y="22"/>
                </a:cubicBezTo>
                <a:cubicBezTo>
                  <a:pt x="58" y="6"/>
                  <a:pt x="58" y="6"/>
                  <a:pt x="58" y="6"/>
                </a:cubicBezTo>
                <a:cubicBezTo>
                  <a:pt x="58" y="3"/>
                  <a:pt x="54" y="0"/>
                  <a:pt x="50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6"/>
                </a:cubicBezTo>
                <a:cubicBezTo>
                  <a:pt x="0" y="58"/>
                  <a:pt x="0" y="58"/>
                  <a:pt x="0" y="58"/>
                </a:cubicBezTo>
                <a:cubicBezTo>
                  <a:pt x="3" y="59"/>
                  <a:pt x="6" y="59"/>
                  <a:pt x="8" y="56"/>
                </a:cubicBezTo>
                <a:cubicBezTo>
                  <a:pt x="10" y="54"/>
                  <a:pt x="12" y="53"/>
                  <a:pt x="14" y="52"/>
                </a:cubicBezTo>
                <a:cubicBezTo>
                  <a:pt x="16" y="50"/>
                  <a:pt x="17" y="49"/>
                  <a:pt x="18" y="48"/>
                </a:cubicBezTo>
                <a:cubicBezTo>
                  <a:pt x="19" y="47"/>
                  <a:pt x="21" y="48"/>
                  <a:pt x="20" y="50"/>
                </a:cubicBezTo>
                <a:cubicBezTo>
                  <a:pt x="19" y="52"/>
                  <a:pt x="18" y="52"/>
                  <a:pt x="16" y="55"/>
                </a:cubicBezTo>
                <a:cubicBezTo>
                  <a:pt x="16" y="55"/>
                  <a:pt x="15" y="55"/>
                  <a:pt x="16" y="56"/>
                </a:cubicBezTo>
                <a:cubicBezTo>
                  <a:pt x="19" y="57"/>
                  <a:pt x="22" y="56"/>
                  <a:pt x="25" y="55"/>
                </a:cubicBezTo>
                <a:cubicBezTo>
                  <a:pt x="27" y="54"/>
                  <a:pt x="28" y="53"/>
                  <a:pt x="30" y="53"/>
                </a:cubicBezTo>
                <a:cubicBezTo>
                  <a:pt x="33" y="52"/>
                  <a:pt x="34" y="54"/>
                  <a:pt x="31" y="55"/>
                </a:cubicBezTo>
                <a:cubicBezTo>
                  <a:pt x="29" y="56"/>
                  <a:pt x="25" y="57"/>
                  <a:pt x="23" y="58"/>
                </a:cubicBezTo>
                <a:cubicBezTo>
                  <a:pt x="22" y="59"/>
                  <a:pt x="22" y="59"/>
                  <a:pt x="24" y="60"/>
                </a:cubicBezTo>
                <a:cubicBezTo>
                  <a:pt x="26" y="60"/>
                  <a:pt x="32" y="60"/>
                  <a:pt x="35" y="61"/>
                </a:cubicBezTo>
                <a:cubicBezTo>
                  <a:pt x="36" y="62"/>
                  <a:pt x="35" y="63"/>
                  <a:pt x="34" y="63"/>
                </a:cubicBezTo>
                <a:cubicBezTo>
                  <a:pt x="33" y="63"/>
                  <a:pt x="30" y="63"/>
                  <a:pt x="27" y="63"/>
                </a:cubicBezTo>
                <a:cubicBezTo>
                  <a:pt x="26" y="63"/>
                  <a:pt x="24" y="62"/>
                  <a:pt x="23" y="62"/>
                </a:cubicBezTo>
                <a:cubicBezTo>
                  <a:pt x="22" y="62"/>
                  <a:pt x="22" y="63"/>
                  <a:pt x="22" y="63"/>
                </a:cubicBezTo>
                <a:cubicBezTo>
                  <a:pt x="22" y="64"/>
                  <a:pt x="28" y="65"/>
                  <a:pt x="28" y="65"/>
                </a:cubicBezTo>
                <a:cubicBezTo>
                  <a:pt x="30" y="66"/>
                  <a:pt x="32" y="66"/>
                  <a:pt x="33" y="67"/>
                </a:cubicBezTo>
                <a:cubicBezTo>
                  <a:pt x="35" y="68"/>
                  <a:pt x="35" y="70"/>
                  <a:pt x="32" y="69"/>
                </a:cubicBezTo>
                <a:cubicBezTo>
                  <a:pt x="31" y="69"/>
                  <a:pt x="29" y="69"/>
                  <a:pt x="28" y="68"/>
                </a:cubicBezTo>
                <a:cubicBezTo>
                  <a:pt x="26" y="68"/>
                  <a:pt x="24" y="67"/>
                  <a:pt x="22" y="67"/>
                </a:cubicBezTo>
                <a:cubicBezTo>
                  <a:pt x="21" y="66"/>
                  <a:pt x="21" y="67"/>
                  <a:pt x="21" y="68"/>
                </a:cubicBezTo>
                <a:cubicBezTo>
                  <a:pt x="23" y="69"/>
                  <a:pt x="25" y="70"/>
                  <a:pt x="27" y="72"/>
                </a:cubicBezTo>
                <a:cubicBezTo>
                  <a:pt x="28" y="73"/>
                  <a:pt x="28" y="75"/>
                  <a:pt x="26" y="74"/>
                </a:cubicBezTo>
                <a:cubicBezTo>
                  <a:pt x="23" y="72"/>
                  <a:pt x="22" y="72"/>
                  <a:pt x="18" y="70"/>
                </a:cubicBezTo>
                <a:cubicBezTo>
                  <a:pt x="17" y="70"/>
                  <a:pt x="14" y="71"/>
                  <a:pt x="10" y="69"/>
                </a:cubicBezTo>
                <a:cubicBezTo>
                  <a:pt x="5" y="68"/>
                  <a:pt x="4" y="67"/>
                  <a:pt x="0" y="68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8"/>
                  <a:pt x="4" y="81"/>
                  <a:pt x="8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54" y="81"/>
                  <a:pt x="58" y="78"/>
                  <a:pt x="58" y="74"/>
                </a:cubicBezTo>
                <a:cubicBezTo>
                  <a:pt x="58" y="38"/>
                  <a:pt x="58" y="38"/>
                  <a:pt x="58" y="38"/>
                </a:cubicBezTo>
                <a:cubicBezTo>
                  <a:pt x="52" y="36"/>
                  <a:pt x="50" y="37"/>
                  <a:pt x="43" y="39"/>
                </a:cubicBezTo>
                <a:cubicBezTo>
                  <a:pt x="37" y="41"/>
                  <a:pt x="32" y="40"/>
                  <a:pt x="30" y="41"/>
                </a:cubicBezTo>
                <a:cubicBezTo>
                  <a:pt x="24" y="43"/>
                  <a:pt x="23" y="43"/>
                  <a:pt x="19" y="46"/>
                </a:cubicBezTo>
                <a:cubicBezTo>
                  <a:pt x="15" y="49"/>
                  <a:pt x="15" y="45"/>
                  <a:pt x="17" y="43"/>
                </a:cubicBezTo>
                <a:cubicBezTo>
                  <a:pt x="19" y="41"/>
                  <a:pt x="24" y="39"/>
                  <a:pt x="25" y="37"/>
                </a:cubicBezTo>
                <a:cubicBezTo>
                  <a:pt x="26" y="36"/>
                  <a:pt x="26" y="35"/>
                  <a:pt x="24" y="35"/>
                </a:cubicBezTo>
                <a:cubicBezTo>
                  <a:pt x="21" y="36"/>
                  <a:pt x="18" y="37"/>
                  <a:pt x="15" y="38"/>
                </a:cubicBezTo>
                <a:cubicBezTo>
                  <a:pt x="14" y="38"/>
                  <a:pt x="11" y="39"/>
                  <a:pt x="9" y="39"/>
                </a:cubicBezTo>
                <a:cubicBezTo>
                  <a:pt x="5" y="40"/>
                  <a:pt x="5" y="37"/>
                  <a:pt x="8" y="36"/>
                </a:cubicBezTo>
                <a:cubicBezTo>
                  <a:pt x="9" y="34"/>
                  <a:pt x="11" y="34"/>
                  <a:pt x="15" y="33"/>
                </a:cubicBezTo>
                <a:cubicBezTo>
                  <a:pt x="16" y="32"/>
                  <a:pt x="24" y="31"/>
                  <a:pt x="24" y="30"/>
                </a:cubicBezTo>
                <a:cubicBezTo>
                  <a:pt x="25" y="29"/>
                  <a:pt x="24" y="28"/>
                  <a:pt x="23" y="28"/>
                </a:cubicBezTo>
                <a:cubicBezTo>
                  <a:pt x="21" y="29"/>
                  <a:pt x="18" y="29"/>
                  <a:pt x="17" y="29"/>
                </a:cubicBezTo>
                <a:cubicBezTo>
                  <a:pt x="12" y="30"/>
                  <a:pt x="8" y="30"/>
                  <a:pt x="5" y="30"/>
                </a:cubicBezTo>
                <a:cubicBezTo>
                  <a:pt x="4" y="29"/>
                  <a:pt x="3" y="28"/>
                  <a:pt x="5" y="27"/>
                </a:cubicBezTo>
                <a:cubicBezTo>
                  <a:pt x="9" y="25"/>
                  <a:pt x="18" y="24"/>
                  <a:pt x="22" y="24"/>
                </a:cubicBezTo>
                <a:cubicBezTo>
                  <a:pt x="24" y="24"/>
                  <a:pt x="24" y="23"/>
                  <a:pt x="22" y="22"/>
                </a:cubicBezTo>
                <a:cubicBezTo>
                  <a:pt x="19" y="21"/>
                  <a:pt x="14" y="19"/>
                  <a:pt x="10" y="18"/>
                </a:cubicBezTo>
                <a:cubicBezTo>
                  <a:pt x="6" y="15"/>
                  <a:pt x="8" y="13"/>
                  <a:pt x="12" y="14"/>
                </a:cubicBezTo>
                <a:cubicBezTo>
                  <a:pt x="15" y="15"/>
                  <a:pt x="17" y="16"/>
                  <a:pt x="20" y="17"/>
                </a:cubicBezTo>
                <a:cubicBezTo>
                  <a:pt x="25" y="19"/>
                  <a:pt x="30" y="20"/>
                  <a:pt x="34" y="19"/>
                </a:cubicBezTo>
                <a:cubicBezTo>
                  <a:pt x="35" y="18"/>
                  <a:pt x="34" y="17"/>
                  <a:pt x="33" y="17"/>
                </a:cubicBezTo>
                <a:cubicBezTo>
                  <a:pt x="31" y="12"/>
                  <a:pt x="29" y="13"/>
                  <a:pt x="28" y="10"/>
                </a:cubicBezTo>
                <a:cubicBezTo>
                  <a:pt x="27" y="7"/>
                  <a:pt x="28" y="5"/>
                  <a:pt x="30" y="6"/>
                </a:cubicBezTo>
                <a:close/>
              </a:path>
            </a:pathLst>
          </a:custGeom>
          <a:solidFill>
            <a:srgbClr val="0262C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6" name="TextBox 55"/>
          <p:cNvSpPr txBox="1"/>
          <p:nvPr/>
        </p:nvSpPr>
        <p:spPr>
          <a:xfrm>
            <a:off x="1265242" y="6582044"/>
            <a:ext cx="6192721" cy="2308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ko-KR" sz="9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http://www.yonhapnews.co.kr/bulletin/2016/05/20/0200000000AKR20160520073400054.HTML?input=1195m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53344" y="4131644"/>
            <a:ext cx="44242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00" b="1" dirty="0">
                <a:latin typeface="HY신명조" panose="02030600000101010101" pitchFamily="18" charset="-127"/>
                <a:ea typeface="HY신명조" panose="02030600000101010101" pitchFamily="18" charset="-127"/>
              </a:rPr>
              <a:t>밥을 먹지 않는다며 </a:t>
            </a:r>
            <a:r>
              <a:rPr lang="en-US" altLang="ko-KR" sz="1700" b="1" dirty="0">
                <a:latin typeface="HY신명조" panose="02030600000101010101" pitchFamily="18" charset="-127"/>
                <a:ea typeface="HY신명조" panose="02030600000101010101" pitchFamily="18" charset="-127"/>
              </a:rPr>
              <a:t>6</a:t>
            </a:r>
            <a:r>
              <a:rPr lang="ko-KR" altLang="en-US" sz="1700" b="1" dirty="0">
                <a:latin typeface="HY신명조" panose="02030600000101010101" pitchFamily="18" charset="-127"/>
                <a:ea typeface="HY신명조" panose="02030600000101010101" pitchFamily="18" charset="-127"/>
              </a:rPr>
              <a:t>살 유치원생에게 </a:t>
            </a:r>
            <a:r>
              <a:rPr lang="en-US" altLang="ko-KR" sz="1700" b="1" dirty="0">
                <a:latin typeface="HY신명조" panose="02030600000101010101" pitchFamily="18" charset="-127"/>
                <a:ea typeface="HY신명조" panose="02030600000101010101" pitchFamily="18" charset="-127"/>
              </a:rPr>
              <a:t>3</a:t>
            </a:r>
            <a:r>
              <a:rPr lang="ko-KR" altLang="en-US" sz="1700" b="1" dirty="0">
                <a:latin typeface="HY신명조" panose="02030600000101010101" pitchFamily="18" charset="-127"/>
                <a:ea typeface="HY신명조" panose="02030600000101010101" pitchFamily="18" charset="-127"/>
              </a:rPr>
              <a:t>회에 걸쳐 억지로 밥을 먹인 유치원 보육교사</a:t>
            </a:r>
          </a:p>
        </p:txBody>
      </p:sp>
    </p:spTree>
    <p:extLst>
      <p:ext uri="{BB962C8B-B14F-4D97-AF65-F5344CB8AC3E}">
        <p14:creationId xmlns:p14="http://schemas.microsoft.com/office/powerpoint/2010/main" val="2575467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4" b="2461"/>
          <a:stretch/>
        </p:blipFill>
        <p:spPr>
          <a:xfrm>
            <a:off x="5169877" y="1"/>
            <a:ext cx="3974123" cy="3244361"/>
          </a:xfrm>
          <a:prstGeom prst="rect">
            <a:avLst/>
          </a:prstGeom>
        </p:spPr>
      </p:pic>
      <p:sp>
        <p:nvSpPr>
          <p:cNvPr id="39" name="직사각형 38"/>
          <p:cNvSpPr/>
          <p:nvPr/>
        </p:nvSpPr>
        <p:spPr>
          <a:xfrm>
            <a:off x="0" y="3627151"/>
            <a:ext cx="9144000" cy="323085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3526727" y="3651541"/>
            <a:ext cx="5166799" cy="2620982"/>
            <a:chOff x="4005599" y="3651541"/>
            <a:chExt cx="5166799" cy="2620982"/>
          </a:xfrm>
        </p:grpSpPr>
        <p:sp>
          <p:nvSpPr>
            <p:cNvPr id="40" name="TextBox 39"/>
            <p:cNvSpPr txBox="1"/>
            <p:nvPr/>
          </p:nvSpPr>
          <p:spPr>
            <a:xfrm>
              <a:off x="4005599" y="5395360"/>
              <a:ext cx="5166799" cy="87716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가해자 </a:t>
              </a:r>
              <a:r>
                <a:rPr lang="en-US" altLang="ko-KR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C</a:t>
              </a:r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씨</a:t>
              </a:r>
              <a:r>
                <a:rPr lang="en-US" altLang="ko-KR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, </a:t>
              </a:r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미성년자 강제추행 혐의로 징역 </a:t>
              </a:r>
              <a:r>
                <a:rPr lang="en-US" altLang="ko-KR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2</a:t>
              </a:r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년</a:t>
              </a:r>
              <a:r>
                <a:rPr lang="en-US" altLang="ko-KR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6</a:t>
              </a:r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월에</a:t>
              </a:r>
              <a:endParaRPr lang="en-US" altLang="ko-KR" sz="17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명조" panose="02020603020101020101" pitchFamily="18" charset="-127"/>
                <a:ea typeface="나눔명조" panose="02020603020101020101" pitchFamily="18" charset="-127"/>
                <a:cs typeface="Arial" panose="020B0604020202020204" pitchFamily="34" charset="0"/>
              </a:endParaRPr>
            </a:p>
            <a:p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집행유예 </a:t>
              </a:r>
              <a:r>
                <a:rPr lang="en-US" altLang="ko-KR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3</a:t>
              </a:r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년 선고 및 보호관찰</a:t>
              </a:r>
              <a:r>
                <a:rPr lang="en-US" altLang="ko-KR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/ </a:t>
              </a:r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사회봉사 </a:t>
              </a:r>
              <a:r>
                <a:rPr lang="en-US" altLang="ko-KR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120</a:t>
              </a:r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시간</a:t>
              </a:r>
              <a:r>
                <a:rPr lang="en-US" altLang="ko-KR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,</a:t>
              </a:r>
            </a:p>
            <a:p>
              <a:r>
                <a:rPr lang="en-US" altLang="ko-KR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40</a:t>
              </a:r>
              <a:r>
                <a:rPr lang="ko-KR" altLang="en-US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rPr>
                <a:t>시간의 성폭력치료프로그램 수강명령</a:t>
              </a:r>
              <a:endParaRPr lang="en-US" altLang="ko-KR" sz="1700" b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262C1"/>
                </a:solidFill>
                <a:latin typeface="나눔명조" panose="02020603020101020101" pitchFamily="18" charset="-127"/>
                <a:ea typeface="나눔명조" panose="02020603020101020101" pitchFamily="18" charset="-127"/>
                <a:cs typeface="Arial" panose="020B0604020202020204" pitchFamily="34" charset="0"/>
              </a:endParaRPr>
            </a:p>
          </p:txBody>
        </p:sp>
        <p:grpSp>
          <p:nvGrpSpPr>
            <p:cNvPr id="41" name="그룹 40"/>
            <p:cNvGrpSpPr/>
            <p:nvPr/>
          </p:nvGrpSpPr>
          <p:grpSpPr>
            <a:xfrm>
              <a:off x="4005599" y="3651541"/>
              <a:ext cx="4286751" cy="2093842"/>
              <a:chOff x="4093519" y="3834375"/>
              <a:chExt cx="4286751" cy="2093842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4093519" y="4328929"/>
                <a:ext cx="4286751" cy="61555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ko-KR" altLang="en-US" sz="17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동네 할아버지가 지나가는 </a:t>
                </a:r>
                <a:r>
                  <a:rPr lang="en-US" altLang="ko-KR" sz="17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6</a:t>
                </a:r>
                <a:r>
                  <a:rPr lang="ko-KR" altLang="en-US" sz="17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세 남자아이에게</a:t>
                </a:r>
                <a:endParaRPr lang="en-US" altLang="ko-KR" sz="17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endParaRPr>
              </a:p>
              <a:p>
                <a:r>
                  <a:rPr lang="ko-KR" altLang="en-US" sz="17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귀엽다면서 성기를 만짐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104472" y="3834375"/>
                <a:ext cx="489236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ko-KR" sz="54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262C1"/>
                    </a:solidFill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“</a:t>
                </a:r>
                <a:endParaRPr lang="ko-KR" altLang="en-US" sz="5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104472" y="5004887"/>
                <a:ext cx="489236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ko-KR" sz="5400" b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262C1"/>
                    </a:solidFill>
                    <a:latin typeface="나눔명조" panose="02020603020101020101" pitchFamily="18" charset="-127"/>
                    <a:ea typeface="나눔명조" panose="02020603020101020101" pitchFamily="18" charset="-127"/>
                    <a:cs typeface="Arial" panose="020B0604020202020204" pitchFamily="34" charset="0"/>
                  </a:rPr>
                  <a:t>”</a:t>
                </a:r>
                <a:endParaRPr lang="ko-KR" altLang="en-US" sz="54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262C1"/>
                  </a:solidFill>
                  <a:latin typeface="나눔명조" panose="02020603020101020101" pitchFamily="18" charset="-127"/>
                  <a:ea typeface="나눔명조" panose="02020603020101020101" pitchFamily="18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3399244" y="667982"/>
            <a:ext cx="2345514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유형 </a:t>
            </a:r>
            <a:r>
              <a:rPr lang="en-US" altLang="ko-KR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3: </a:t>
            </a:r>
            <a:r>
              <a:rPr lang="ko-KR" altLang="en-US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gradFill>
                  <a:gsLst>
                    <a:gs pos="0">
                      <a:srgbClr val="0262C1"/>
                    </a:gs>
                    <a:gs pos="100000">
                      <a:srgbClr val="00A652"/>
                    </a:gs>
                  </a:gsLst>
                  <a:lin ang="0" scaled="0"/>
                </a:gradFill>
                <a:latin typeface="경기천년제목 Bold" panose="02020803020101020101" pitchFamily="18" charset="-127"/>
                <a:ea typeface="경기천년제목 Bold" panose="02020803020101020101" pitchFamily="18" charset="-127"/>
                <a:cs typeface="Arial" panose="020B0604020202020204" pitchFamily="34" charset="0"/>
              </a:rPr>
              <a:t>성 학대</a:t>
            </a:r>
          </a:p>
        </p:txBody>
      </p:sp>
      <p:grpSp>
        <p:nvGrpSpPr>
          <p:cNvPr id="31" name="그룹 30" hidden="1"/>
          <p:cNvGrpSpPr/>
          <p:nvPr/>
        </p:nvGrpSpPr>
        <p:grpSpPr>
          <a:xfrm>
            <a:off x="2970308" y="2504347"/>
            <a:ext cx="3203384" cy="3203384"/>
            <a:chOff x="2970308" y="2504347"/>
            <a:chExt cx="3203384" cy="3203384"/>
          </a:xfrm>
        </p:grpSpPr>
        <p:sp>
          <p:nvSpPr>
            <p:cNvPr id="32" name="도넛 31"/>
            <p:cNvSpPr/>
            <p:nvPr/>
          </p:nvSpPr>
          <p:spPr>
            <a:xfrm>
              <a:off x="2970308" y="2504347"/>
              <a:ext cx="3203384" cy="3203384"/>
            </a:xfrm>
            <a:prstGeom prst="donut">
              <a:avLst>
                <a:gd name="adj" fmla="val 9122"/>
              </a:avLst>
            </a:prstGeom>
            <a:solidFill>
              <a:srgbClr val="0262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37" y="2591534"/>
              <a:ext cx="3017526" cy="3017526"/>
            </a:xfrm>
            <a:prstGeom prst="rect">
              <a:avLst/>
            </a:prstGeom>
          </p:spPr>
        </p:pic>
      </p:grpSp>
      <p:pic>
        <p:nvPicPr>
          <p:cNvPr id="45" name="그림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33143"/>
            <a:ext cx="3078536" cy="5380897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2341090" y="2108903"/>
            <a:ext cx="6802910" cy="1324352"/>
            <a:chOff x="3285639" y="1785432"/>
            <a:chExt cx="6802910" cy="1324352"/>
          </a:xfrm>
        </p:grpSpPr>
        <p:grpSp>
          <p:nvGrpSpPr>
            <p:cNvPr id="16" name="그룹 15"/>
            <p:cNvGrpSpPr/>
            <p:nvPr/>
          </p:nvGrpSpPr>
          <p:grpSpPr>
            <a:xfrm>
              <a:off x="3978377" y="2294176"/>
              <a:ext cx="4933363" cy="815608"/>
              <a:chOff x="912589" y="2294176"/>
              <a:chExt cx="4933363" cy="815608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1079904" y="2294176"/>
                <a:ext cx="4766048" cy="81560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정의</a:t>
                </a:r>
                <a:r>
                  <a:rPr lang="en-US" altLang="ko-KR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: </a:t>
                </a: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보호자를 포함한 성인이 아동의 건강 또는 복지를 해치거나 </a:t>
                </a:r>
                <a:endParaRPr lang="en-US" altLang="ko-KR" sz="140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정상적 발달을 저해할 수 있는 성적 폭력이나 가혹행위를 하는 것</a:t>
                </a:r>
              </a:p>
              <a:p>
                <a:pPr>
                  <a:spcBef>
                    <a:spcPts val="300"/>
                  </a:spcBef>
                </a:pPr>
                <a:r>
                  <a:rPr lang="en-US" altLang="ko-KR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(</a:t>
                </a: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아동복지법 제 </a:t>
                </a:r>
                <a:r>
                  <a:rPr lang="en-US" altLang="ko-KR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3</a:t>
                </a: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조 제 </a:t>
                </a:r>
                <a:r>
                  <a:rPr lang="en-US" altLang="ko-KR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7</a:t>
                </a:r>
                <a:r>
                  <a:rPr lang="ko-KR" altLang="en-US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호</a:t>
                </a:r>
                <a:r>
                  <a:rPr lang="en-US" altLang="ko-KR" sz="140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36" name="모서리가 둥근 직사각형 35"/>
              <p:cNvSpPr/>
              <p:nvPr/>
            </p:nvSpPr>
            <p:spPr>
              <a:xfrm>
                <a:off x="912589" y="2447191"/>
                <a:ext cx="140416" cy="36000"/>
              </a:xfrm>
              <a:prstGeom prst="roundRect">
                <a:avLst>
                  <a:gd name="adj" fmla="val 50000"/>
                </a:avLst>
              </a:prstGeom>
              <a:solidFill>
                <a:srgbClr val="026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825898" y="1798087"/>
              <a:ext cx="4065537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000" b="1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anose="020B0604020202020204" pitchFamily="34" charset="0"/>
                </a:rPr>
                <a:t>아동을 대상으로 하는 모든 성적 행위</a:t>
              </a: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3777182" y="2219644"/>
              <a:ext cx="6311367" cy="0"/>
            </a:xfrm>
            <a:prstGeom prst="line">
              <a:avLst/>
            </a:prstGeom>
            <a:ln>
              <a:solidFill>
                <a:srgbClr val="0262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그룹 18"/>
            <p:cNvGrpSpPr/>
            <p:nvPr/>
          </p:nvGrpSpPr>
          <p:grpSpPr>
            <a:xfrm>
              <a:off x="3285639" y="1785432"/>
              <a:ext cx="510828" cy="443003"/>
              <a:chOff x="401762" y="1776640"/>
              <a:chExt cx="510828" cy="443003"/>
            </a:xfrm>
          </p:grpSpPr>
          <p:sp>
            <p:nvSpPr>
              <p:cNvPr id="20" name="양쪽 모서리가 둥근 사각형 19"/>
              <p:cNvSpPr/>
              <p:nvPr/>
            </p:nvSpPr>
            <p:spPr>
              <a:xfrm rot="16200000">
                <a:off x="435674" y="1742728"/>
                <a:ext cx="443003" cy="51082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262C1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L 도형 21"/>
              <p:cNvSpPr/>
              <p:nvPr/>
            </p:nvSpPr>
            <p:spPr>
              <a:xfrm flipH="1">
                <a:off x="822595" y="2129648"/>
                <a:ext cx="89995" cy="89995"/>
              </a:xfrm>
              <a:prstGeom prst="corner">
                <a:avLst/>
              </a:prstGeom>
              <a:pattFill prst="dkDnDiag">
                <a:fgClr>
                  <a:srgbClr val="0262C1"/>
                </a:fgClr>
                <a:bgClr>
                  <a:srgbClr val="0070C0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35" name="Freeform 5"/>
          <p:cNvSpPr>
            <a:spLocks/>
          </p:cNvSpPr>
          <p:nvPr/>
        </p:nvSpPr>
        <p:spPr bwMode="auto">
          <a:xfrm rot="5400000">
            <a:off x="2498554" y="2172358"/>
            <a:ext cx="228600" cy="315913"/>
          </a:xfrm>
          <a:custGeom>
            <a:avLst/>
            <a:gdLst>
              <a:gd name="T0" fmla="*/ 37 w 58"/>
              <a:gd name="T1" fmla="*/ 12 h 81"/>
              <a:gd name="T2" fmla="*/ 58 w 58"/>
              <a:gd name="T3" fmla="*/ 22 h 81"/>
              <a:gd name="T4" fmla="*/ 50 w 58"/>
              <a:gd name="T5" fmla="*/ 0 h 81"/>
              <a:gd name="T6" fmla="*/ 0 w 58"/>
              <a:gd name="T7" fmla="*/ 6 h 81"/>
              <a:gd name="T8" fmla="*/ 8 w 58"/>
              <a:gd name="T9" fmla="*/ 56 h 81"/>
              <a:gd name="T10" fmla="*/ 18 w 58"/>
              <a:gd name="T11" fmla="*/ 48 h 81"/>
              <a:gd name="T12" fmla="*/ 16 w 58"/>
              <a:gd name="T13" fmla="*/ 55 h 81"/>
              <a:gd name="T14" fmla="*/ 25 w 58"/>
              <a:gd name="T15" fmla="*/ 55 h 81"/>
              <a:gd name="T16" fmla="*/ 31 w 58"/>
              <a:gd name="T17" fmla="*/ 55 h 81"/>
              <a:gd name="T18" fmla="*/ 24 w 58"/>
              <a:gd name="T19" fmla="*/ 60 h 81"/>
              <a:gd name="T20" fmla="*/ 34 w 58"/>
              <a:gd name="T21" fmla="*/ 63 h 81"/>
              <a:gd name="T22" fmla="*/ 23 w 58"/>
              <a:gd name="T23" fmla="*/ 62 h 81"/>
              <a:gd name="T24" fmla="*/ 28 w 58"/>
              <a:gd name="T25" fmla="*/ 65 h 81"/>
              <a:gd name="T26" fmla="*/ 32 w 58"/>
              <a:gd name="T27" fmla="*/ 69 h 81"/>
              <a:gd name="T28" fmla="*/ 22 w 58"/>
              <a:gd name="T29" fmla="*/ 67 h 81"/>
              <a:gd name="T30" fmla="*/ 27 w 58"/>
              <a:gd name="T31" fmla="*/ 72 h 81"/>
              <a:gd name="T32" fmla="*/ 18 w 58"/>
              <a:gd name="T33" fmla="*/ 70 h 81"/>
              <a:gd name="T34" fmla="*/ 0 w 58"/>
              <a:gd name="T35" fmla="*/ 68 h 81"/>
              <a:gd name="T36" fmla="*/ 8 w 58"/>
              <a:gd name="T37" fmla="*/ 81 h 81"/>
              <a:gd name="T38" fmla="*/ 58 w 58"/>
              <a:gd name="T39" fmla="*/ 74 h 81"/>
              <a:gd name="T40" fmla="*/ 43 w 58"/>
              <a:gd name="T41" fmla="*/ 39 h 81"/>
              <a:gd name="T42" fmla="*/ 19 w 58"/>
              <a:gd name="T43" fmla="*/ 46 h 81"/>
              <a:gd name="T44" fmla="*/ 25 w 58"/>
              <a:gd name="T45" fmla="*/ 37 h 81"/>
              <a:gd name="T46" fmla="*/ 15 w 58"/>
              <a:gd name="T47" fmla="*/ 38 h 81"/>
              <a:gd name="T48" fmla="*/ 8 w 58"/>
              <a:gd name="T49" fmla="*/ 36 h 81"/>
              <a:gd name="T50" fmla="*/ 24 w 58"/>
              <a:gd name="T51" fmla="*/ 30 h 81"/>
              <a:gd name="T52" fmla="*/ 17 w 58"/>
              <a:gd name="T53" fmla="*/ 29 h 81"/>
              <a:gd name="T54" fmla="*/ 5 w 58"/>
              <a:gd name="T55" fmla="*/ 27 h 81"/>
              <a:gd name="T56" fmla="*/ 22 w 58"/>
              <a:gd name="T57" fmla="*/ 22 h 81"/>
              <a:gd name="T58" fmla="*/ 12 w 58"/>
              <a:gd name="T59" fmla="*/ 14 h 81"/>
              <a:gd name="T60" fmla="*/ 34 w 58"/>
              <a:gd name="T61" fmla="*/ 19 h 81"/>
              <a:gd name="T62" fmla="*/ 28 w 58"/>
              <a:gd name="T63" fmla="*/ 1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8" h="81">
                <a:moveTo>
                  <a:pt x="30" y="6"/>
                </a:moveTo>
                <a:cubicBezTo>
                  <a:pt x="32" y="8"/>
                  <a:pt x="34" y="10"/>
                  <a:pt x="37" y="12"/>
                </a:cubicBezTo>
                <a:cubicBezTo>
                  <a:pt x="39" y="15"/>
                  <a:pt x="43" y="16"/>
                  <a:pt x="45" y="19"/>
                </a:cubicBezTo>
                <a:cubicBezTo>
                  <a:pt x="48" y="23"/>
                  <a:pt x="53" y="24"/>
                  <a:pt x="58" y="22"/>
                </a:cubicBezTo>
                <a:cubicBezTo>
                  <a:pt x="58" y="6"/>
                  <a:pt x="58" y="6"/>
                  <a:pt x="58" y="6"/>
                </a:cubicBezTo>
                <a:cubicBezTo>
                  <a:pt x="58" y="3"/>
                  <a:pt x="54" y="0"/>
                  <a:pt x="50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6"/>
                </a:cubicBezTo>
                <a:cubicBezTo>
                  <a:pt x="0" y="58"/>
                  <a:pt x="0" y="58"/>
                  <a:pt x="0" y="58"/>
                </a:cubicBezTo>
                <a:cubicBezTo>
                  <a:pt x="3" y="59"/>
                  <a:pt x="6" y="59"/>
                  <a:pt x="8" y="56"/>
                </a:cubicBezTo>
                <a:cubicBezTo>
                  <a:pt x="10" y="54"/>
                  <a:pt x="12" y="53"/>
                  <a:pt x="14" y="52"/>
                </a:cubicBezTo>
                <a:cubicBezTo>
                  <a:pt x="16" y="50"/>
                  <a:pt x="17" y="49"/>
                  <a:pt x="18" y="48"/>
                </a:cubicBezTo>
                <a:cubicBezTo>
                  <a:pt x="19" y="47"/>
                  <a:pt x="21" y="48"/>
                  <a:pt x="20" y="50"/>
                </a:cubicBezTo>
                <a:cubicBezTo>
                  <a:pt x="19" y="52"/>
                  <a:pt x="18" y="52"/>
                  <a:pt x="16" y="55"/>
                </a:cubicBezTo>
                <a:cubicBezTo>
                  <a:pt x="16" y="55"/>
                  <a:pt x="15" y="55"/>
                  <a:pt x="16" y="56"/>
                </a:cubicBezTo>
                <a:cubicBezTo>
                  <a:pt x="19" y="57"/>
                  <a:pt x="22" y="56"/>
                  <a:pt x="25" y="55"/>
                </a:cubicBezTo>
                <a:cubicBezTo>
                  <a:pt x="27" y="54"/>
                  <a:pt x="28" y="53"/>
                  <a:pt x="30" y="53"/>
                </a:cubicBezTo>
                <a:cubicBezTo>
                  <a:pt x="33" y="52"/>
                  <a:pt x="34" y="54"/>
                  <a:pt x="31" y="55"/>
                </a:cubicBezTo>
                <a:cubicBezTo>
                  <a:pt x="29" y="56"/>
                  <a:pt x="25" y="57"/>
                  <a:pt x="23" y="58"/>
                </a:cubicBezTo>
                <a:cubicBezTo>
                  <a:pt x="22" y="59"/>
                  <a:pt x="22" y="59"/>
                  <a:pt x="24" y="60"/>
                </a:cubicBezTo>
                <a:cubicBezTo>
                  <a:pt x="26" y="60"/>
                  <a:pt x="32" y="60"/>
                  <a:pt x="35" y="61"/>
                </a:cubicBezTo>
                <a:cubicBezTo>
                  <a:pt x="36" y="62"/>
                  <a:pt x="35" y="63"/>
                  <a:pt x="34" y="63"/>
                </a:cubicBezTo>
                <a:cubicBezTo>
                  <a:pt x="33" y="63"/>
                  <a:pt x="30" y="63"/>
                  <a:pt x="27" y="63"/>
                </a:cubicBezTo>
                <a:cubicBezTo>
                  <a:pt x="26" y="63"/>
                  <a:pt x="24" y="62"/>
                  <a:pt x="23" y="62"/>
                </a:cubicBezTo>
                <a:cubicBezTo>
                  <a:pt x="22" y="62"/>
                  <a:pt x="22" y="63"/>
                  <a:pt x="22" y="63"/>
                </a:cubicBezTo>
                <a:cubicBezTo>
                  <a:pt x="22" y="64"/>
                  <a:pt x="28" y="65"/>
                  <a:pt x="28" y="65"/>
                </a:cubicBezTo>
                <a:cubicBezTo>
                  <a:pt x="30" y="66"/>
                  <a:pt x="32" y="66"/>
                  <a:pt x="33" y="67"/>
                </a:cubicBezTo>
                <a:cubicBezTo>
                  <a:pt x="35" y="68"/>
                  <a:pt x="35" y="70"/>
                  <a:pt x="32" y="69"/>
                </a:cubicBezTo>
                <a:cubicBezTo>
                  <a:pt x="31" y="69"/>
                  <a:pt x="29" y="69"/>
                  <a:pt x="28" y="68"/>
                </a:cubicBezTo>
                <a:cubicBezTo>
                  <a:pt x="26" y="68"/>
                  <a:pt x="24" y="67"/>
                  <a:pt x="22" y="67"/>
                </a:cubicBezTo>
                <a:cubicBezTo>
                  <a:pt x="21" y="66"/>
                  <a:pt x="21" y="67"/>
                  <a:pt x="21" y="68"/>
                </a:cubicBezTo>
                <a:cubicBezTo>
                  <a:pt x="23" y="69"/>
                  <a:pt x="25" y="70"/>
                  <a:pt x="27" y="72"/>
                </a:cubicBezTo>
                <a:cubicBezTo>
                  <a:pt x="28" y="73"/>
                  <a:pt x="28" y="75"/>
                  <a:pt x="26" y="74"/>
                </a:cubicBezTo>
                <a:cubicBezTo>
                  <a:pt x="23" y="72"/>
                  <a:pt x="22" y="72"/>
                  <a:pt x="18" y="70"/>
                </a:cubicBezTo>
                <a:cubicBezTo>
                  <a:pt x="17" y="70"/>
                  <a:pt x="14" y="71"/>
                  <a:pt x="10" y="69"/>
                </a:cubicBezTo>
                <a:cubicBezTo>
                  <a:pt x="5" y="68"/>
                  <a:pt x="4" y="67"/>
                  <a:pt x="0" y="68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8"/>
                  <a:pt x="4" y="81"/>
                  <a:pt x="8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54" y="81"/>
                  <a:pt x="58" y="78"/>
                  <a:pt x="58" y="74"/>
                </a:cubicBezTo>
                <a:cubicBezTo>
                  <a:pt x="58" y="38"/>
                  <a:pt x="58" y="38"/>
                  <a:pt x="58" y="38"/>
                </a:cubicBezTo>
                <a:cubicBezTo>
                  <a:pt x="52" y="36"/>
                  <a:pt x="50" y="37"/>
                  <a:pt x="43" y="39"/>
                </a:cubicBezTo>
                <a:cubicBezTo>
                  <a:pt x="37" y="41"/>
                  <a:pt x="32" y="40"/>
                  <a:pt x="30" y="41"/>
                </a:cubicBezTo>
                <a:cubicBezTo>
                  <a:pt x="24" y="43"/>
                  <a:pt x="23" y="43"/>
                  <a:pt x="19" y="46"/>
                </a:cubicBezTo>
                <a:cubicBezTo>
                  <a:pt x="15" y="49"/>
                  <a:pt x="15" y="45"/>
                  <a:pt x="17" y="43"/>
                </a:cubicBezTo>
                <a:cubicBezTo>
                  <a:pt x="19" y="41"/>
                  <a:pt x="24" y="39"/>
                  <a:pt x="25" y="37"/>
                </a:cubicBezTo>
                <a:cubicBezTo>
                  <a:pt x="26" y="36"/>
                  <a:pt x="26" y="35"/>
                  <a:pt x="24" y="35"/>
                </a:cubicBezTo>
                <a:cubicBezTo>
                  <a:pt x="21" y="36"/>
                  <a:pt x="18" y="37"/>
                  <a:pt x="15" y="38"/>
                </a:cubicBezTo>
                <a:cubicBezTo>
                  <a:pt x="14" y="38"/>
                  <a:pt x="11" y="39"/>
                  <a:pt x="9" y="39"/>
                </a:cubicBezTo>
                <a:cubicBezTo>
                  <a:pt x="5" y="40"/>
                  <a:pt x="5" y="37"/>
                  <a:pt x="8" y="36"/>
                </a:cubicBezTo>
                <a:cubicBezTo>
                  <a:pt x="9" y="34"/>
                  <a:pt x="11" y="34"/>
                  <a:pt x="15" y="33"/>
                </a:cubicBezTo>
                <a:cubicBezTo>
                  <a:pt x="16" y="32"/>
                  <a:pt x="24" y="31"/>
                  <a:pt x="24" y="30"/>
                </a:cubicBezTo>
                <a:cubicBezTo>
                  <a:pt x="25" y="29"/>
                  <a:pt x="24" y="28"/>
                  <a:pt x="23" y="28"/>
                </a:cubicBezTo>
                <a:cubicBezTo>
                  <a:pt x="21" y="29"/>
                  <a:pt x="18" y="29"/>
                  <a:pt x="17" y="29"/>
                </a:cubicBezTo>
                <a:cubicBezTo>
                  <a:pt x="12" y="30"/>
                  <a:pt x="8" y="30"/>
                  <a:pt x="5" y="30"/>
                </a:cubicBezTo>
                <a:cubicBezTo>
                  <a:pt x="4" y="29"/>
                  <a:pt x="3" y="28"/>
                  <a:pt x="5" y="27"/>
                </a:cubicBezTo>
                <a:cubicBezTo>
                  <a:pt x="9" y="25"/>
                  <a:pt x="18" y="24"/>
                  <a:pt x="22" y="24"/>
                </a:cubicBezTo>
                <a:cubicBezTo>
                  <a:pt x="24" y="24"/>
                  <a:pt x="24" y="23"/>
                  <a:pt x="22" y="22"/>
                </a:cubicBezTo>
                <a:cubicBezTo>
                  <a:pt x="19" y="21"/>
                  <a:pt x="14" y="19"/>
                  <a:pt x="10" y="18"/>
                </a:cubicBezTo>
                <a:cubicBezTo>
                  <a:pt x="6" y="15"/>
                  <a:pt x="8" y="13"/>
                  <a:pt x="12" y="14"/>
                </a:cubicBezTo>
                <a:cubicBezTo>
                  <a:pt x="15" y="15"/>
                  <a:pt x="17" y="16"/>
                  <a:pt x="20" y="17"/>
                </a:cubicBezTo>
                <a:cubicBezTo>
                  <a:pt x="25" y="19"/>
                  <a:pt x="30" y="20"/>
                  <a:pt x="34" y="19"/>
                </a:cubicBezTo>
                <a:cubicBezTo>
                  <a:pt x="35" y="18"/>
                  <a:pt x="34" y="17"/>
                  <a:pt x="33" y="17"/>
                </a:cubicBezTo>
                <a:cubicBezTo>
                  <a:pt x="31" y="12"/>
                  <a:pt x="29" y="13"/>
                  <a:pt x="28" y="10"/>
                </a:cubicBezTo>
                <a:cubicBezTo>
                  <a:pt x="27" y="7"/>
                  <a:pt x="28" y="5"/>
                  <a:pt x="30" y="6"/>
                </a:cubicBezTo>
                <a:close/>
              </a:path>
            </a:pathLst>
          </a:custGeom>
          <a:solidFill>
            <a:srgbClr val="0262C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6" name="TextBox 55"/>
          <p:cNvSpPr txBox="1"/>
          <p:nvPr/>
        </p:nvSpPr>
        <p:spPr>
          <a:xfrm>
            <a:off x="1265242" y="6582044"/>
            <a:ext cx="6192721" cy="2308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ko-KR" sz="90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http://www.yonhapnews.co.kr/bulletin/2016/05/20/0200000000AKR20160520073400054.HTML?input=1195m</a:t>
            </a:r>
          </a:p>
        </p:txBody>
      </p:sp>
    </p:spTree>
    <p:extLst>
      <p:ext uri="{BB962C8B-B14F-4D97-AF65-F5344CB8AC3E}">
        <p14:creationId xmlns:p14="http://schemas.microsoft.com/office/powerpoint/2010/main" val="219251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3308</TotalTime>
  <Words>1913</Words>
  <Application>Microsoft Office PowerPoint</Application>
  <PresentationFormat>화면 슬라이드 쇼(4:3)</PresentationFormat>
  <Paragraphs>522</Paragraphs>
  <Slides>35</Slides>
  <Notes>25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9" baseType="lpstr">
      <vt:lpstr>Calibri</vt:lpstr>
      <vt:lpstr>경기천년제목 Bold</vt:lpstr>
      <vt:lpstr>Apple SD Gothic Neo</vt:lpstr>
      <vt:lpstr>Arial</vt:lpstr>
      <vt:lpstr>나눔바른고딕</vt:lpstr>
      <vt:lpstr>나눔명조 ExtraBold</vt:lpstr>
      <vt:lpstr>HY신명조</vt:lpstr>
      <vt:lpstr>맑은 고딕</vt:lpstr>
      <vt:lpstr>Helvetica</vt:lpstr>
      <vt:lpstr>Wingdings</vt:lpstr>
      <vt:lpstr>Calibri Light</vt:lpstr>
      <vt:lpstr>나눔명조</vt:lpstr>
      <vt:lpstr>맑은 고딕</vt:lpstr>
      <vt:lpstr>Office 테마</vt:lpstr>
      <vt:lpstr>의료인 대상 아동학대  신고의무자 교육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sunyoung1</dc:creator>
  <cp:lastModifiedBy>user</cp:lastModifiedBy>
  <cp:revision>434</cp:revision>
  <dcterms:created xsi:type="dcterms:W3CDTF">2015-08-12T00:10:27Z</dcterms:created>
  <dcterms:modified xsi:type="dcterms:W3CDTF">2021-01-12T08:44:03Z</dcterms:modified>
</cp:coreProperties>
</file>